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  <p:sldMasterId id="2147483716" r:id="rId2"/>
  </p:sldMasterIdLst>
  <p:notesMasterIdLst>
    <p:notesMasterId r:id="rId131"/>
  </p:notesMasterIdLst>
  <p:sldIdLst>
    <p:sldId id="256" r:id="rId3"/>
    <p:sldId id="305" r:id="rId4"/>
    <p:sldId id="304" r:id="rId5"/>
    <p:sldId id="306" r:id="rId6"/>
    <p:sldId id="752" r:id="rId7"/>
    <p:sldId id="753" r:id="rId8"/>
    <p:sldId id="308" r:id="rId9"/>
    <p:sldId id="309" r:id="rId10"/>
    <p:sldId id="310" r:id="rId11"/>
    <p:sldId id="312" r:id="rId12"/>
    <p:sldId id="316" r:id="rId13"/>
    <p:sldId id="313" r:id="rId14"/>
    <p:sldId id="314" r:id="rId15"/>
    <p:sldId id="307" r:id="rId16"/>
    <p:sldId id="668" r:id="rId17"/>
    <p:sldId id="315" r:id="rId18"/>
    <p:sldId id="321" r:id="rId19"/>
    <p:sldId id="322" r:id="rId20"/>
    <p:sldId id="602" r:id="rId21"/>
    <p:sldId id="663" r:id="rId22"/>
    <p:sldId id="664" r:id="rId23"/>
    <p:sldId id="665" r:id="rId24"/>
    <p:sldId id="666" r:id="rId25"/>
    <p:sldId id="318" r:id="rId26"/>
    <p:sldId id="317" r:id="rId27"/>
    <p:sldId id="755" r:id="rId28"/>
    <p:sldId id="670" r:id="rId29"/>
    <p:sldId id="681" r:id="rId30"/>
    <p:sldId id="671" r:id="rId31"/>
    <p:sldId id="672" r:id="rId32"/>
    <p:sldId id="320" r:id="rId33"/>
    <p:sldId id="319" r:id="rId34"/>
    <p:sldId id="674" r:id="rId35"/>
    <p:sldId id="682" r:id="rId36"/>
    <p:sldId id="675" r:id="rId37"/>
    <p:sldId id="676" r:id="rId38"/>
    <p:sldId id="677" r:id="rId39"/>
    <p:sldId id="700" r:id="rId40"/>
    <p:sldId id="678" r:id="rId41"/>
    <p:sldId id="679" r:id="rId42"/>
    <p:sldId id="683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2" r:id="rId51"/>
    <p:sldId id="701" r:id="rId52"/>
    <p:sldId id="693" r:id="rId53"/>
    <p:sldId id="695" r:id="rId54"/>
    <p:sldId id="694" r:id="rId55"/>
    <p:sldId id="702" r:id="rId56"/>
    <p:sldId id="712" r:id="rId57"/>
    <p:sldId id="699" r:id="rId58"/>
    <p:sldId id="691" r:id="rId59"/>
    <p:sldId id="703" r:id="rId60"/>
    <p:sldId id="696" r:id="rId61"/>
    <p:sldId id="704" r:id="rId62"/>
    <p:sldId id="697" r:id="rId63"/>
    <p:sldId id="705" r:id="rId64"/>
    <p:sldId id="698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361" r:id="rId74"/>
    <p:sldId id="706" r:id="rId75"/>
    <p:sldId id="707" r:id="rId76"/>
    <p:sldId id="708" r:id="rId77"/>
    <p:sldId id="292" r:id="rId78"/>
    <p:sldId id="709" r:id="rId79"/>
    <p:sldId id="372" r:id="rId80"/>
    <p:sldId id="373" r:id="rId81"/>
    <p:sldId id="374" r:id="rId82"/>
    <p:sldId id="375" r:id="rId83"/>
    <p:sldId id="710" r:id="rId84"/>
    <p:sldId id="711" r:id="rId85"/>
    <p:sldId id="713" r:id="rId86"/>
    <p:sldId id="714" r:id="rId87"/>
    <p:sldId id="378" r:id="rId88"/>
    <p:sldId id="379" r:id="rId89"/>
    <p:sldId id="385" r:id="rId90"/>
    <p:sldId id="381" r:id="rId91"/>
    <p:sldId id="382" r:id="rId92"/>
    <p:sldId id="754" r:id="rId93"/>
    <p:sldId id="716" r:id="rId94"/>
    <p:sldId id="326" r:id="rId95"/>
    <p:sldId id="715" r:id="rId96"/>
    <p:sldId id="717" r:id="rId97"/>
    <p:sldId id="718" r:id="rId98"/>
    <p:sldId id="719" r:id="rId99"/>
    <p:sldId id="720" r:id="rId100"/>
    <p:sldId id="721" r:id="rId101"/>
    <p:sldId id="722" r:id="rId102"/>
    <p:sldId id="723" r:id="rId103"/>
    <p:sldId id="724" r:id="rId104"/>
    <p:sldId id="727" r:id="rId105"/>
    <p:sldId id="730" r:id="rId106"/>
    <p:sldId id="734" r:id="rId107"/>
    <p:sldId id="735" r:id="rId108"/>
    <p:sldId id="731" r:id="rId109"/>
    <p:sldId id="736" r:id="rId110"/>
    <p:sldId id="732" r:id="rId111"/>
    <p:sldId id="733" r:id="rId112"/>
    <p:sldId id="737" r:id="rId113"/>
    <p:sldId id="738" r:id="rId114"/>
    <p:sldId id="739" r:id="rId115"/>
    <p:sldId id="740" r:id="rId116"/>
    <p:sldId id="742" r:id="rId117"/>
    <p:sldId id="725" r:id="rId118"/>
    <p:sldId id="743" r:id="rId119"/>
    <p:sldId id="728" r:id="rId120"/>
    <p:sldId id="744" r:id="rId121"/>
    <p:sldId id="745" r:id="rId122"/>
    <p:sldId id="746" r:id="rId123"/>
    <p:sldId id="726" r:id="rId124"/>
    <p:sldId id="748" r:id="rId125"/>
    <p:sldId id="747" r:id="rId126"/>
    <p:sldId id="729" r:id="rId127"/>
    <p:sldId id="749" r:id="rId128"/>
    <p:sldId id="750" r:id="rId129"/>
    <p:sldId id="751" r:id="rId1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FFCC"/>
    <a:srgbClr val="3366CC"/>
    <a:srgbClr val="0033CC"/>
    <a:srgbClr val="CCECFF"/>
    <a:srgbClr val="0066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3036" autoAdjust="0"/>
  </p:normalViewPr>
  <p:slideViewPr>
    <p:cSldViewPr snapToGrid="0">
      <p:cViewPr varScale="1">
        <p:scale>
          <a:sx n="108" d="100"/>
          <a:sy n="108" d="100"/>
        </p:scale>
        <p:origin x="10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90"/>
    </p:cViewPr>
  </p:sorterViewPr>
  <p:notesViewPr>
    <p:cSldViewPr snapToGrid="0">
      <p:cViewPr varScale="1">
        <p:scale>
          <a:sx n="87" d="100"/>
          <a:sy n="87" d="100"/>
        </p:scale>
        <p:origin x="29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bao" userId="60f87d71-f48e-426d-9a55-4766703778a1" providerId="ADAL" clId="{7277FB56-7E12-430A-AE8B-1E262EB0203C}"/>
    <pc:docChg chg="undo custSel modSld">
      <pc:chgData name="Maxbao" userId="60f87d71-f48e-426d-9a55-4766703778a1" providerId="ADAL" clId="{7277FB56-7E12-430A-AE8B-1E262EB0203C}" dt="2023-12-28T03:45:53.269" v="2" actId="21"/>
      <pc:docMkLst>
        <pc:docMk/>
      </pc:docMkLst>
      <pc:sldChg chg="modSp mod">
        <pc:chgData name="Maxbao" userId="60f87d71-f48e-426d-9a55-4766703778a1" providerId="ADAL" clId="{7277FB56-7E12-430A-AE8B-1E262EB0203C}" dt="2023-12-28T03:45:53.269" v="2" actId="21"/>
        <pc:sldMkLst>
          <pc:docMk/>
          <pc:sldMk cId="2146811045" sldId="668"/>
        </pc:sldMkLst>
        <pc:spChg chg="mod">
          <ac:chgData name="Maxbao" userId="60f87d71-f48e-426d-9a55-4766703778a1" providerId="ADAL" clId="{7277FB56-7E12-430A-AE8B-1E262EB0203C}" dt="2023-12-28T03:45:53.269" v="2" actId="21"/>
          <ac:spMkLst>
            <pc:docMk/>
            <pc:sldMk cId="2146811045" sldId="668"/>
            <ac:spMk id="10" creationId="{CCE96E0A-B123-441F-A442-FD2E09227DBB}"/>
          </ac:spMkLst>
        </pc:spChg>
      </pc:sldChg>
    </pc:docChg>
  </pc:docChgLst>
  <pc:docChgLst>
    <pc:chgData name="Maxbao" userId="60f87d71-f48e-426d-9a55-4766703778a1" providerId="ADAL" clId="{D597F4E1-CCD8-4196-83A4-17AFC1893374}"/>
    <pc:docChg chg="undo custSel modSld">
      <pc:chgData name="Maxbao" userId="60f87d71-f48e-426d-9a55-4766703778a1" providerId="ADAL" clId="{D597F4E1-CCD8-4196-83A4-17AFC1893374}" dt="2023-12-28T09:30:15.233" v="14" actId="113"/>
      <pc:docMkLst>
        <pc:docMk/>
      </pc:docMkLst>
      <pc:sldChg chg="modSp mod">
        <pc:chgData name="Maxbao" userId="60f87d71-f48e-426d-9a55-4766703778a1" providerId="ADAL" clId="{D597F4E1-CCD8-4196-83A4-17AFC1893374}" dt="2023-12-28T08:58:33.141" v="10" actId="21"/>
        <pc:sldMkLst>
          <pc:docMk/>
          <pc:sldMk cId="0" sldId="326"/>
        </pc:sldMkLst>
        <pc:spChg chg="mod">
          <ac:chgData name="Maxbao" userId="60f87d71-f48e-426d-9a55-4766703778a1" providerId="ADAL" clId="{D597F4E1-CCD8-4196-83A4-17AFC1893374}" dt="2023-12-28T08:58:33.141" v="10" actId="21"/>
          <ac:spMkLst>
            <pc:docMk/>
            <pc:sldMk cId="0" sldId="326"/>
            <ac:spMk id="75780" creationId="{00000000-0000-0000-0000-000000000000}"/>
          </ac:spMkLst>
        </pc:spChg>
      </pc:sldChg>
      <pc:sldChg chg="modSp mod">
        <pc:chgData name="Maxbao" userId="60f87d71-f48e-426d-9a55-4766703778a1" providerId="ADAL" clId="{D597F4E1-CCD8-4196-83A4-17AFC1893374}" dt="2023-12-28T07:37:27.169" v="0" actId="113"/>
        <pc:sldMkLst>
          <pc:docMk/>
          <pc:sldMk cId="2640640880" sldId="671"/>
        </pc:sldMkLst>
        <pc:spChg chg="mod">
          <ac:chgData name="Maxbao" userId="60f87d71-f48e-426d-9a55-4766703778a1" providerId="ADAL" clId="{D597F4E1-CCD8-4196-83A4-17AFC1893374}" dt="2023-12-28T07:37:27.169" v="0" actId="113"/>
          <ac:spMkLst>
            <pc:docMk/>
            <pc:sldMk cId="2640640880" sldId="671"/>
            <ac:spMk id="5" creationId="{682C79E7-FE33-4250-8AFE-D3E34A587B44}"/>
          </ac:spMkLst>
        </pc:spChg>
      </pc:sldChg>
      <pc:sldChg chg="modSp mod">
        <pc:chgData name="Maxbao" userId="60f87d71-f48e-426d-9a55-4766703778a1" providerId="ADAL" clId="{D597F4E1-CCD8-4196-83A4-17AFC1893374}" dt="2023-12-28T07:47:08.176" v="1" actId="113"/>
        <pc:sldMkLst>
          <pc:docMk/>
          <pc:sldMk cId="3437694675" sldId="676"/>
        </pc:sldMkLst>
        <pc:spChg chg="mod">
          <ac:chgData name="Maxbao" userId="60f87d71-f48e-426d-9a55-4766703778a1" providerId="ADAL" clId="{D597F4E1-CCD8-4196-83A4-17AFC1893374}" dt="2023-12-28T07:47:08.176" v="1" actId="113"/>
          <ac:spMkLst>
            <pc:docMk/>
            <pc:sldMk cId="3437694675" sldId="676"/>
            <ac:spMk id="2" creationId="{97D2720B-1D4A-4D78-8C73-476AD1B2AF69}"/>
          </ac:spMkLst>
        </pc:spChg>
      </pc:sldChg>
      <pc:sldChg chg="modSp mod">
        <pc:chgData name="Maxbao" userId="60f87d71-f48e-426d-9a55-4766703778a1" providerId="ADAL" clId="{D597F4E1-CCD8-4196-83A4-17AFC1893374}" dt="2023-12-28T07:50:30.242" v="2" actId="113"/>
        <pc:sldMkLst>
          <pc:docMk/>
          <pc:sldMk cId="3027750032" sldId="678"/>
        </pc:sldMkLst>
        <pc:spChg chg="mod">
          <ac:chgData name="Maxbao" userId="60f87d71-f48e-426d-9a55-4766703778a1" providerId="ADAL" clId="{D597F4E1-CCD8-4196-83A4-17AFC1893374}" dt="2023-12-28T07:50:30.242" v="2" actId="113"/>
          <ac:spMkLst>
            <pc:docMk/>
            <pc:sldMk cId="3027750032" sldId="678"/>
            <ac:spMk id="2" creationId="{118F445D-B8E8-4A27-AAB6-8AAE0B3CD80F}"/>
          </ac:spMkLst>
        </pc:spChg>
      </pc:sldChg>
      <pc:sldChg chg="modSp mod">
        <pc:chgData name="Maxbao" userId="60f87d71-f48e-426d-9a55-4766703778a1" providerId="ADAL" clId="{D597F4E1-CCD8-4196-83A4-17AFC1893374}" dt="2023-12-28T07:52:20.566" v="3" actId="113"/>
        <pc:sldMkLst>
          <pc:docMk/>
          <pc:sldMk cId="3878204194" sldId="685"/>
        </pc:sldMkLst>
        <pc:spChg chg="mod">
          <ac:chgData name="Maxbao" userId="60f87d71-f48e-426d-9a55-4766703778a1" providerId="ADAL" clId="{D597F4E1-CCD8-4196-83A4-17AFC1893374}" dt="2023-12-28T07:52:20.566" v="3" actId="113"/>
          <ac:spMkLst>
            <pc:docMk/>
            <pc:sldMk cId="3878204194" sldId="685"/>
            <ac:spMk id="2" creationId="{07511C0B-2EAB-42BD-9D76-B091674105A8}"/>
          </ac:spMkLst>
        </pc:spChg>
      </pc:sldChg>
      <pc:sldChg chg="modSp mod">
        <pc:chgData name="Maxbao" userId="60f87d71-f48e-426d-9a55-4766703778a1" providerId="ADAL" clId="{D597F4E1-CCD8-4196-83A4-17AFC1893374}" dt="2023-12-28T08:48:16.689" v="6"/>
        <pc:sldMkLst>
          <pc:docMk/>
          <pc:sldMk cId="3967999724" sldId="711"/>
        </pc:sldMkLst>
        <pc:spChg chg="mod">
          <ac:chgData name="Maxbao" userId="60f87d71-f48e-426d-9a55-4766703778a1" providerId="ADAL" clId="{D597F4E1-CCD8-4196-83A4-17AFC1893374}" dt="2023-12-28T08:48:16.689" v="6"/>
          <ac:spMkLst>
            <pc:docMk/>
            <pc:sldMk cId="3967999724" sldId="711"/>
            <ac:spMk id="2" creationId="{1B4B042E-3674-49CD-B86B-3A5ACFEC599B}"/>
          </ac:spMkLst>
        </pc:spChg>
      </pc:sldChg>
      <pc:sldChg chg="modSp mod">
        <pc:chgData name="Maxbao" userId="60f87d71-f48e-426d-9a55-4766703778a1" providerId="ADAL" clId="{D597F4E1-CCD8-4196-83A4-17AFC1893374}" dt="2023-12-28T08:56:52.326" v="7" actId="113"/>
        <pc:sldMkLst>
          <pc:docMk/>
          <pc:sldMk cId="2355101835" sldId="714"/>
        </pc:sldMkLst>
        <pc:spChg chg="mod">
          <ac:chgData name="Maxbao" userId="60f87d71-f48e-426d-9a55-4766703778a1" providerId="ADAL" clId="{D597F4E1-CCD8-4196-83A4-17AFC1893374}" dt="2023-12-28T08:56:52.326" v="7" actId="113"/>
          <ac:spMkLst>
            <pc:docMk/>
            <pc:sldMk cId="2355101835" sldId="714"/>
            <ac:spMk id="2" creationId="{4B6B0998-B2AB-4EE8-B26C-99657F75BFEF}"/>
          </ac:spMkLst>
        </pc:spChg>
      </pc:sldChg>
      <pc:sldChg chg="modSp mod">
        <pc:chgData name="Maxbao" userId="60f87d71-f48e-426d-9a55-4766703778a1" providerId="ADAL" clId="{D597F4E1-CCD8-4196-83A4-17AFC1893374}" dt="2023-12-28T09:16:19.669" v="11" actId="113"/>
        <pc:sldMkLst>
          <pc:docMk/>
          <pc:sldMk cId="1349531591" sldId="725"/>
        </pc:sldMkLst>
        <pc:spChg chg="mod">
          <ac:chgData name="Maxbao" userId="60f87d71-f48e-426d-9a55-4766703778a1" providerId="ADAL" clId="{D597F4E1-CCD8-4196-83A4-17AFC1893374}" dt="2023-12-28T09:16:19.669" v="11" actId="113"/>
          <ac:spMkLst>
            <pc:docMk/>
            <pc:sldMk cId="1349531591" sldId="725"/>
            <ac:spMk id="3" creationId="{EEF91F1F-4A7A-49DA-AB92-7D95117E41A5}"/>
          </ac:spMkLst>
        </pc:spChg>
      </pc:sldChg>
      <pc:sldChg chg="modSp mod">
        <pc:chgData name="Maxbao" userId="60f87d71-f48e-426d-9a55-4766703778a1" providerId="ADAL" clId="{D597F4E1-CCD8-4196-83A4-17AFC1893374}" dt="2023-12-28T09:30:15.233" v="14" actId="113"/>
        <pc:sldMkLst>
          <pc:docMk/>
          <pc:sldMk cId="501327460" sldId="729"/>
        </pc:sldMkLst>
        <pc:spChg chg="mod">
          <ac:chgData name="Maxbao" userId="60f87d71-f48e-426d-9a55-4766703778a1" providerId="ADAL" clId="{D597F4E1-CCD8-4196-83A4-17AFC1893374}" dt="2023-12-28T09:30:15.233" v="14" actId="113"/>
          <ac:spMkLst>
            <pc:docMk/>
            <pc:sldMk cId="501327460" sldId="729"/>
            <ac:spMk id="7" creationId="{EE9A5424-7D47-432E-8EC2-9D075E4544BE}"/>
          </ac:spMkLst>
        </pc:spChg>
      </pc:sldChg>
      <pc:sldChg chg="modSp mod">
        <pc:chgData name="Maxbao" userId="60f87d71-f48e-426d-9a55-4766703778a1" providerId="ADAL" clId="{D597F4E1-CCD8-4196-83A4-17AFC1893374}" dt="2023-12-28T09:22:03.611" v="12" actId="113"/>
        <pc:sldMkLst>
          <pc:docMk/>
          <pc:sldMk cId="2550357829" sldId="745"/>
        </pc:sldMkLst>
        <pc:spChg chg="mod">
          <ac:chgData name="Maxbao" userId="60f87d71-f48e-426d-9a55-4766703778a1" providerId="ADAL" clId="{D597F4E1-CCD8-4196-83A4-17AFC1893374}" dt="2023-12-28T09:22:03.611" v="12" actId="113"/>
          <ac:spMkLst>
            <pc:docMk/>
            <pc:sldMk cId="2550357829" sldId="745"/>
            <ac:spMk id="2" creationId="{AA2DBEF7-85D1-42F0-A785-D4126D92F193}"/>
          </ac:spMkLst>
        </pc:spChg>
      </pc:sldChg>
      <pc:sldChg chg="modSp mod">
        <pc:chgData name="Maxbao" userId="60f87d71-f48e-426d-9a55-4766703778a1" providerId="ADAL" clId="{D597F4E1-CCD8-4196-83A4-17AFC1893374}" dt="2023-12-28T09:29:28.510" v="13" actId="113"/>
        <pc:sldMkLst>
          <pc:docMk/>
          <pc:sldMk cId="1870524232" sldId="748"/>
        </pc:sldMkLst>
        <pc:spChg chg="mod">
          <ac:chgData name="Maxbao" userId="60f87d71-f48e-426d-9a55-4766703778a1" providerId="ADAL" clId="{D597F4E1-CCD8-4196-83A4-17AFC1893374}" dt="2023-12-28T09:29:28.510" v="13" actId="113"/>
          <ac:spMkLst>
            <pc:docMk/>
            <pc:sldMk cId="1870524232" sldId="748"/>
            <ac:spMk id="7" creationId="{AB9F0B22-1B49-4E4A-8B71-7175F55A5726}"/>
          </ac:spMkLst>
        </pc:spChg>
      </pc:sldChg>
    </pc:docChg>
  </pc:docChgLst>
  <pc:docChgLst>
    <pc:chgData name="Maxbao" userId="60f87d71-f48e-426d-9a55-4766703778a1" providerId="ADAL" clId="{738FC9F7-3020-4CDF-A82A-8DC7B1AE2560}"/>
    <pc:docChg chg="undo custSel modSld">
      <pc:chgData name="Maxbao" userId="60f87d71-f48e-426d-9a55-4766703778a1" providerId="ADAL" clId="{738FC9F7-3020-4CDF-A82A-8DC7B1AE2560}" dt="2023-11-05T17:32:14.970" v="45" actId="14100"/>
      <pc:docMkLst>
        <pc:docMk/>
      </pc:docMkLst>
      <pc:sldChg chg="modSp mod">
        <pc:chgData name="Maxbao" userId="60f87d71-f48e-426d-9a55-4766703778a1" providerId="ADAL" clId="{738FC9F7-3020-4CDF-A82A-8DC7B1AE2560}" dt="2023-11-05T16:57:54.140" v="3" actId="1076"/>
        <pc:sldMkLst>
          <pc:docMk/>
          <pc:sldMk cId="178262811" sldId="307"/>
        </pc:sldMkLst>
        <pc:picChg chg="mod">
          <ac:chgData name="Maxbao" userId="60f87d71-f48e-426d-9a55-4766703778a1" providerId="ADAL" clId="{738FC9F7-3020-4CDF-A82A-8DC7B1AE2560}" dt="2023-11-05T16:57:35.671" v="1" actId="1076"/>
          <ac:picMkLst>
            <pc:docMk/>
            <pc:sldMk cId="178262811" sldId="307"/>
            <ac:picMk id="45" creationId="{59AD1F73-1DE1-4902-8D74-BCA5608DDF01}"/>
          </ac:picMkLst>
        </pc:picChg>
        <pc:picChg chg="mod">
          <ac:chgData name="Maxbao" userId="60f87d71-f48e-426d-9a55-4766703778a1" providerId="ADAL" clId="{738FC9F7-3020-4CDF-A82A-8DC7B1AE2560}" dt="2023-11-05T16:57:54.140" v="3" actId="1076"/>
          <ac:picMkLst>
            <pc:docMk/>
            <pc:sldMk cId="178262811" sldId="307"/>
            <ac:picMk id="47" creationId="{ED38418D-2106-4DBB-8C39-64000193C00B}"/>
          </ac:picMkLst>
        </pc:picChg>
      </pc:sldChg>
      <pc:sldChg chg="modSp mod">
        <pc:chgData name="Maxbao" userId="60f87d71-f48e-426d-9a55-4766703778a1" providerId="ADAL" clId="{738FC9F7-3020-4CDF-A82A-8DC7B1AE2560}" dt="2023-11-05T17:06:59.629" v="7" actId="732"/>
        <pc:sldMkLst>
          <pc:docMk/>
          <pc:sldMk cId="3749750118" sldId="677"/>
        </pc:sldMkLst>
        <pc:picChg chg="mod modCrop">
          <ac:chgData name="Maxbao" userId="60f87d71-f48e-426d-9a55-4766703778a1" providerId="ADAL" clId="{738FC9F7-3020-4CDF-A82A-8DC7B1AE2560}" dt="2023-11-05T17:06:59.629" v="7" actId="732"/>
          <ac:picMkLst>
            <pc:docMk/>
            <pc:sldMk cId="3749750118" sldId="677"/>
            <ac:picMk id="7" creationId="{8219D7B7-DE3C-40F7-BE30-E784BEADA4D4}"/>
          </ac:picMkLst>
        </pc:picChg>
      </pc:sldChg>
      <pc:sldChg chg="modSp mod">
        <pc:chgData name="Maxbao" userId="60f87d71-f48e-426d-9a55-4766703778a1" providerId="ADAL" clId="{738FC9F7-3020-4CDF-A82A-8DC7B1AE2560}" dt="2023-11-05T17:22:25.174" v="31" actId="14100"/>
        <pc:sldMkLst>
          <pc:docMk/>
          <pc:sldMk cId="3728522944" sldId="706"/>
        </pc:sldMkLst>
        <pc:spChg chg="mod">
          <ac:chgData name="Maxbao" userId="60f87d71-f48e-426d-9a55-4766703778a1" providerId="ADAL" clId="{738FC9F7-3020-4CDF-A82A-8DC7B1AE2560}" dt="2023-11-05T17:22:25.174" v="31" actId="14100"/>
          <ac:spMkLst>
            <pc:docMk/>
            <pc:sldMk cId="3728522944" sldId="706"/>
            <ac:spMk id="3" creationId="{05469C4E-8F38-46E6-A6E5-7ADF880E5086}"/>
          </ac:spMkLst>
        </pc:spChg>
      </pc:sldChg>
      <pc:sldChg chg="modSp mod">
        <pc:chgData name="Maxbao" userId="60f87d71-f48e-426d-9a55-4766703778a1" providerId="ADAL" clId="{738FC9F7-3020-4CDF-A82A-8DC7B1AE2560}" dt="2023-11-05T17:22:25.027" v="30" actId="14100"/>
        <pc:sldMkLst>
          <pc:docMk/>
          <pc:sldMk cId="883371014" sldId="708"/>
        </pc:sldMkLst>
        <pc:spChg chg="mod">
          <ac:chgData name="Maxbao" userId="60f87d71-f48e-426d-9a55-4766703778a1" providerId="ADAL" clId="{738FC9F7-3020-4CDF-A82A-8DC7B1AE2560}" dt="2023-11-05T17:22:25.027" v="30" actId="14100"/>
          <ac:spMkLst>
            <pc:docMk/>
            <pc:sldMk cId="883371014" sldId="708"/>
            <ac:spMk id="2" creationId="{54F7720D-631E-4FA8-9A26-B4F06ADE876E}"/>
          </ac:spMkLst>
        </pc:spChg>
      </pc:sldChg>
      <pc:sldChg chg="modSp mod">
        <pc:chgData name="Maxbao" userId="60f87d71-f48e-426d-9a55-4766703778a1" providerId="ADAL" clId="{738FC9F7-3020-4CDF-A82A-8DC7B1AE2560}" dt="2023-11-05T17:20:20.594" v="12" actId="14100"/>
        <pc:sldMkLst>
          <pc:docMk/>
          <pc:sldMk cId="3967999724" sldId="711"/>
        </pc:sldMkLst>
        <pc:spChg chg="mod">
          <ac:chgData name="Maxbao" userId="60f87d71-f48e-426d-9a55-4766703778a1" providerId="ADAL" clId="{738FC9F7-3020-4CDF-A82A-8DC7B1AE2560}" dt="2023-11-05T17:20:20.594" v="12" actId="14100"/>
          <ac:spMkLst>
            <pc:docMk/>
            <pc:sldMk cId="3967999724" sldId="711"/>
            <ac:spMk id="2" creationId="{1B4B042E-3674-49CD-B86B-3A5ACFEC599B}"/>
          </ac:spMkLst>
        </pc:spChg>
      </pc:sldChg>
      <pc:sldChg chg="modSp mod">
        <pc:chgData name="Maxbao" userId="60f87d71-f48e-426d-9a55-4766703778a1" providerId="ADAL" clId="{738FC9F7-3020-4CDF-A82A-8DC7B1AE2560}" dt="2023-11-05T17:22:24.855" v="29" actId="20577"/>
        <pc:sldMkLst>
          <pc:docMk/>
          <pc:sldMk cId="2355101835" sldId="714"/>
        </pc:sldMkLst>
        <pc:spChg chg="mod">
          <ac:chgData name="Maxbao" userId="60f87d71-f48e-426d-9a55-4766703778a1" providerId="ADAL" clId="{738FC9F7-3020-4CDF-A82A-8DC7B1AE2560}" dt="2023-11-05T17:22:24.855" v="29" actId="20577"/>
          <ac:spMkLst>
            <pc:docMk/>
            <pc:sldMk cId="2355101835" sldId="714"/>
            <ac:spMk id="2" creationId="{4B6B0998-B2AB-4EE8-B26C-99657F75BFEF}"/>
          </ac:spMkLst>
        </pc:spChg>
      </pc:sldChg>
      <pc:sldChg chg="modSp mod">
        <pc:chgData name="Maxbao" userId="60f87d71-f48e-426d-9a55-4766703778a1" providerId="ADAL" clId="{738FC9F7-3020-4CDF-A82A-8DC7B1AE2560}" dt="2023-11-05T17:29:42.754" v="41" actId="14100"/>
        <pc:sldMkLst>
          <pc:docMk/>
          <pc:sldMk cId="476724411" sldId="715"/>
        </pc:sldMkLst>
        <pc:spChg chg="mod">
          <ac:chgData name="Maxbao" userId="60f87d71-f48e-426d-9a55-4766703778a1" providerId="ADAL" clId="{738FC9F7-3020-4CDF-A82A-8DC7B1AE2560}" dt="2023-11-05T17:29:42.754" v="41" actId="14100"/>
          <ac:spMkLst>
            <pc:docMk/>
            <pc:sldMk cId="476724411" sldId="715"/>
            <ac:spMk id="2" creationId="{F8F307EA-1271-439D-A29B-740288F40094}"/>
          </ac:spMkLst>
        </pc:spChg>
      </pc:sldChg>
      <pc:sldChg chg="modSp mod">
        <pc:chgData name="Maxbao" userId="60f87d71-f48e-426d-9a55-4766703778a1" providerId="ADAL" clId="{738FC9F7-3020-4CDF-A82A-8DC7B1AE2560}" dt="2023-11-05T17:22:22.975" v="25" actId="14100"/>
        <pc:sldMkLst>
          <pc:docMk/>
          <pc:sldMk cId="4179365174" sldId="716"/>
        </pc:sldMkLst>
        <pc:spChg chg="mod">
          <ac:chgData name="Maxbao" userId="60f87d71-f48e-426d-9a55-4766703778a1" providerId="ADAL" clId="{738FC9F7-3020-4CDF-A82A-8DC7B1AE2560}" dt="2023-11-05T17:22:22.975" v="25" actId="14100"/>
          <ac:spMkLst>
            <pc:docMk/>
            <pc:sldMk cId="4179365174" sldId="716"/>
            <ac:spMk id="2" creationId="{F0D3E8D4-166B-45EF-A07D-7DDB28F41CC3}"/>
          </ac:spMkLst>
        </pc:spChg>
      </pc:sldChg>
      <pc:sldChg chg="modSp mod">
        <pc:chgData name="Maxbao" userId="60f87d71-f48e-426d-9a55-4766703778a1" providerId="ADAL" clId="{738FC9F7-3020-4CDF-A82A-8DC7B1AE2560}" dt="2023-11-05T17:29:42.676" v="39" actId="14100"/>
        <pc:sldMkLst>
          <pc:docMk/>
          <pc:sldMk cId="3508397182" sldId="731"/>
        </pc:sldMkLst>
        <pc:spChg chg="mod">
          <ac:chgData name="Maxbao" userId="60f87d71-f48e-426d-9a55-4766703778a1" providerId="ADAL" clId="{738FC9F7-3020-4CDF-A82A-8DC7B1AE2560}" dt="2023-11-05T17:29:42.676" v="39" actId="14100"/>
          <ac:spMkLst>
            <pc:docMk/>
            <pc:sldMk cId="3508397182" sldId="731"/>
            <ac:spMk id="2" creationId="{6E235137-5D93-4DDE-B005-791597761A99}"/>
          </ac:spMkLst>
        </pc:spChg>
      </pc:sldChg>
      <pc:sldChg chg="modSp mod">
        <pc:chgData name="Maxbao" userId="60f87d71-f48e-426d-9a55-4766703778a1" providerId="ADAL" clId="{738FC9F7-3020-4CDF-A82A-8DC7B1AE2560}" dt="2023-11-05T17:31:23.985" v="44" actId="1076"/>
        <pc:sldMkLst>
          <pc:docMk/>
          <pc:sldMk cId="3009235989" sldId="732"/>
        </pc:sldMkLst>
        <pc:spChg chg="mod">
          <ac:chgData name="Maxbao" userId="60f87d71-f48e-426d-9a55-4766703778a1" providerId="ADAL" clId="{738FC9F7-3020-4CDF-A82A-8DC7B1AE2560}" dt="2023-11-05T17:30:29.368" v="42" actId="14100"/>
          <ac:spMkLst>
            <pc:docMk/>
            <pc:sldMk cId="3009235989" sldId="732"/>
            <ac:spMk id="2" creationId="{14911B2A-E5FE-4419-B29C-1865CF4F8D17}"/>
          </ac:spMkLst>
        </pc:spChg>
        <pc:grpChg chg="mod">
          <ac:chgData name="Maxbao" userId="60f87d71-f48e-426d-9a55-4766703778a1" providerId="ADAL" clId="{738FC9F7-3020-4CDF-A82A-8DC7B1AE2560}" dt="2023-11-05T17:31:23.985" v="44" actId="1076"/>
          <ac:grpSpMkLst>
            <pc:docMk/>
            <pc:sldMk cId="3009235989" sldId="732"/>
            <ac:grpSpMk id="46" creationId="{D6F42409-F325-40D1-830E-98137A5CE679}"/>
          </ac:grpSpMkLst>
        </pc:grpChg>
      </pc:sldChg>
      <pc:sldChg chg="modSp mod">
        <pc:chgData name="Maxbao" userId="60f87d71-f48e-426d-9a55-4766703778a1" providerId="ADAL" clId="{738FC9F7-3020-4CDF-A82A-8DC7B1AE2560}" dt="2023-11-05T17:29:42.730" v="40" actId="14100"/>
        <pc:sldMkLst>
          <pc:docMk/>
          <pc:sldMk cId="380144533" sldId="735"/>
        </pc:sldMkLst>
        <pc:spChg chg="mod">
          <ac:chgData name="Maxbao" userId="60f87d71-f48e-426d-9a55-4766703778a1" providerId="ADAL" clId="{738FC9F7-3020-4CDF-A82A-8DC7B1AE2560}" dt="2023-11-05T17:29:42.730" v="40" actId="14100"/>
          <ac:spMkLst>
            <pc:docMk/>
            <pc:sldMk cId="380144533" sldId="735"/>
            <ac:spMk id="29" creationId="{0E57F0B5-A0C6-4F47-B4E5-95829C7F2627}"/>
          </ac:spMkLst>
        </pc:spChg>
      </pc:sldChg>
      <pc:sldChg chg="modSp mod">
        <pc:chgData name="Maxbao" userId="60f87d71-f48e-426d-9a55-4766703778a1" providerId="ADAL" clId="{738FC9F7-3020-4CDF-A82A-8DC7B1AE2560}" dt="2023-11-05T17:32:14.970" v="45" actId="14100"/>
        <pc:sldMkLst>
          <pc:docMk/>
          <pc:sldMk cId="1870524232" sldId="748"/>
        </pc:sldMkLst>
        <pc:spChg chg="mod">
          <ac:chgData name="Maxbao" userId="60f87d71-f48e-426d-9a55-4766703778a1" providerId="ADAL" clId="{738FC9F7-3020-4CDF-A82A-8DC7B1AE2560}" dt="2023-11-05T17:32:14.970" v="45" actId="14100"/>
          <ac:spMkLst>
            <pc:docMk/>
            <pc:sldMk cId="1870524232" sldId="748"/>
            <ac:spMk id="7" creationId="{AB9F0B22-1B49-4E4A-8B71-7175F55A57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1AA8A-0802-41E8-A06D-C47E41FD92BB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14FA3-2960-41C9-999C-19502E9EB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16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54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Jump to middle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805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译器将循环语句解析成为汇编代码的时候，是根据不同优化级别进行的，不同的优化级别所选择的转换方式不同，一般来说优化的级别越低，汇编代码的可读性越高，而优化级别较高的汇编代码可读性较低，看上去有些奇怪，因为是交给机器去执行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97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223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1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201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是元素的字节大小，</a:t>
            </a:r>
            <a:r>
              <a:rPr lang="en-US" altLang="zh-CN" dirty="0"/>
              <a:t>C</a:t>
            </a:r>
            <a:r>
              <a:rPr lang="zh-CN" altLang="en-US" dirty="0"/>
              <a:t>是列数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84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已定义数组为</a:t>
            </a:r>
            <a:r>
              <a:rPr lang="en-US" altLang="zh-CN" dirty="0"/>
              <a:t>16×16</a:t>
            </a:r>
            <a:r>
              <a:rPr lang="zh-CN" altLang="en-US" dirty="0"/>
              <a:t>，已使用</a:t>
            </a:r>
            <a:r>
              <a:rPr lang="en-US" altLang="zh-CN" dirty="0"/>
              <a:t>define</a:t>
            </a:r>
            <a:r>
              <a:rPr lang="zh-CN" altLang="en-US" dirty="0"/>
              <a:t>声明过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264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16×16×4 </a:t>
            </a:r>
            <a:r>
              <a:rPr lang="zh-CN" altLang="en-US" dirty="0"/>
              <a:t>数组总共的字节数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83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%r8d </a:t>
            </a:r>
            <a:r>
              <a:rPr lang="zh-CN" altLang="en-US" dirty="0"/>
              <a:t>是</a:t>
            </a:r>
            <a:r>
              <a:rPr lang="en-US" altLang="zh-CN" dirty="0"/>
              <a:t>r8</a:t>
            </a:r>
            <a:r>
              <a:rPr lang="zh-CN" altLang="en-US" dirty="0"/>
              <a:t>的低</a:t>
            </a:r>
            <a:r>
              <a:rPr lang="en-US" altLang="zh-CN" dirty="0"/>
              <a:t>32</a:t>
            </a:r>
            <a:r>
              <a:rPr lang="zh-CN" altLang="en-US" dirty="0"/>
              <a:t>位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340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85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Rdi</a:t>
            </a:r>
            <a:r>
              <a:rPr lang="en-US" altLang="zh-CN" dirty="0"/>
              <a:t> </a:t>
            </a:r>
            <a:r>
              <a:rPr lang="zh-CN" altLang="en-US" dirty="0"/>
              <a:t>存放第一个参数 </a:t>
            </a:r>
            <a:r>
              <a:rPr lang="en-US" altLang="zh-CN" dirty="0" err="1"/>
              <a:t>rsi</a:t>
            </a:r>
            <a:r>
              <a:rPr lang="en-US" altLang="zh-CN" dirty="0"/>
              <a:t> </a:t>
            </a:r>
            <a:r>
              <a:rPr lang="zh-CN" altLang="en-US" dirty="0"/>
              <a:t>存放第二个参数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18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这个例子展现了最简单的内存引用模式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146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08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6A6AFD6-2D25-4C52-92F2-DEEAF8EF9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125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17" y="2046287"/>
            <a:ext cx="7772400" cy="100647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578" y="6431502"/>
            <a:ext cx="6858000" cy="426498"/>
          </a:xfrm>
        </p:spPr>
        <p:txBody>
          <a:bodyPr>
            <a:normAutofit/>
          </a:bodyPr>
          <a:lstStyle>
            <a:lvl1pPr marL="0" indent="0" algn="l"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EE4EE-FED9-4233-A448-721679D6920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50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5F68-E1DB-4C20-9DEB-775435403720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9262-5AED-474E-927A-404936CEA4DB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407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E082-6414-4A1B-BD4B-49FF5580141B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297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9EC77-94FF-41A2-801E-328CB69D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86572-8A15-48E0-996A-3BCEDEFC3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2D043D-3122-4EF5-8B47-DC22A6ED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C71E0EC-2246-42B1-9758-C8456F6345DC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4F0DE-1D75-4D86-9793-324358BE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DF836-2643-4E7C-9FA1-F2326BE9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168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4B496-5769-4AB6-ACE2-5E90BB63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90AEA-7415-4E04-9E7E-8B402EE6A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0A266-2216-4261-88A5-8F9FD2FA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54B75D3-52E3-41C0-9D37-3EC4A4F1D1AA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14379D-A4AB-4760-9D2D-CD5BF83C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F270E1-7172-4B0C-A67F-07951297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318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911B6-6F98-48A1-93F4-23591EB8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B221C-E067-42B3-8D30-C4DD60471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6E582D-5AD1-4B64-9046-39031AD53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437112-5C80-44B0-A97A-DA2BB3DC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40C85F9-BD21-4137-A678-2DC1F628221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2F3012-3726-410F-919C-EAC57511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54D6D8-ED3E-4709-8BD1-8125A119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499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56538-B552-401D-AD99-6D378EC6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35DDA-FF19-4931-82A5-7D6362CD5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0BDAE5-DF08-44E8-93E4-446B5BD40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10A60D-5770-4832-AB78-1DF620177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4B39AA-BB4D-4983-9A5B-ABCFE7DAF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46E97E-480C-4646-9C2E-47F36C94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B355CBB-6DD0-4FFC-82D2-1FEBE5368252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DCF674-58C9-4A6E-9A8C-B2A769CF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4B5181-7F9D-4875-B61F-79C04C1A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66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8D3D3-265E-45C1-BF31-C8B6BA9D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9177FA-5AA2-4E74-9DE5-3C71C7AE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263D489-2160-4F5C-B051-CCE0DA5FC9A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8DFAF8-1462-45C4-96F4-39CCCA6DB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4995DB-B709-4803-B981-C4C5EDC9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477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38E3C2-75BB-4428-9DC7-3C55A7B9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2729257-4237-465E-AF65-CF1044FE0B3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4BA480-FC01-45AA-8099-4E07E237A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AAF786-9244-4C06-9329-C38E0675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570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2327"/>
            <a:ext cx="7886700" cy="4351338"/>
          </a:xfrm>
        </p:spPr>
        <p:txBody>
          <a:bodyPr/>
          <a:lstStyle>
            <a:lvl1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024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4DFAB-CC06-4880-A04B-795A1425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578FC-66BC-49AE-A361-8F2BDBD95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626730-EED1-4F98-AA33-842713B44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57C951-1D0A-40E8-BC5C-C9DA511E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642C52A-394F-4A35-8F65-84F8EDD9C02D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C1D707-5E17-4D2A-A62A-4FE28961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E57A16-E251-4295-98C2-AAB86281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397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C05FA-6289-41CC-BB60-2FBFEB03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8D211-1DBD-43A1-BE4E-31CB407AD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CD7985-8A2B-4647-A104-7BD4D9E1D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8C46AB-C8EB-451C-B2E2-734200DF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A64BB68-47FA-4FBB-BF59-890FE3661CC0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D6E26D-ED21-432D-864A-612DCBE5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84308-7611-4C53-BDC6-70637CBE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333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76ECF-745C-459B-AD0C-A173FF5B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DD81-7E6C-4A5D-A395-83A843F26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64C4C-5CCD-41B8-850F-336A7168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4315A75-B989-43E1-AE7D-B9D5888583A9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DDA4EB-1E7B-4DA1-9555-3D20551B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AB956-C5FC-48C4-903F-2BD3BBB5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03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DAA464-58DD-4C01-B182-3464C68EF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002425-0B58-4196-BB1B-B1888E504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175799-A67A-47E2-B466-4302D89A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034D478-2F62-42A2-9A91-89AB0E575890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B2F213-4E43-4EB7-A65A-E8B6B989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7E857-8342-4FC0-BBF6-D5645427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27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54357"/>
            <a:ext cx="7886700" cy="4351338"/>
          </a:xfrm>
        </p:spPr>
        <p:txBody>
          <a:bodyPr/>
          <a:lstStyle>
            <a:lvl1pPr>
              <a:lnSpc>
                <a:spcPct val="100000"/>
              </a:lnSpc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lnSpc>
                <a:spcPct val="100000"/>
              </a:lnSpc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lnSpc>
                <a:spcPct val="100000"/>
              </a:lnSpc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lnSpc>
                <a:spcPct val="100000"/>
              </a:lnSpc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A7C8-90A6-4702-824A-F7DC26F2C97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16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EE73D-DA8E-4B68-9F81-F6C4ADE537C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57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9984-2B81-44AC-9C1E-435638C90A03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C462-AF88-4C39-8B50-8A13574FF0A6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87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2F31-547D-4218-8A0E-65C902D4A5B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3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9409-D75E-45B8-BCC3-4B01B2FDCC63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A3AD6-A114-4862-9EE2-0616AF2827D0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ECEEE-0B0C-4847-BC36-879BD099159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9F0E0D-C6DD-4507-A661-F1165E3CDFAD}"/>
              </a:ext>
            </a:extLst>
          </p:cNvPr>
          <p:cNvSpPr/>
          <p:nvPr userDrawn="1"/>
        </p:nvSpPr>
        <p:spPr>
          <a:xfrm>
            <a:off x="0" y="-1"/>
            <a:ext cx="9144000" cy="296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3D790F-BE34-4F49-848C-A5B9C0DF51B8}"/>
              </a:ext>
            </a:extLst>
          </p:cNvPr>
          <p:cNvSpPr txBox="1"/>
          <p:nvPr userDrawn="1"/>
        </p:nvSpPr>
        <p:spPr>
          <a:xfrm>
            <a:off x="0" y="17251"/>
            <a:ext cx="2277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软件设计与体系结构 </a:t>
            </a:r>
          </a:p>
        </p:txBody>
      </p:sp>
    </p:spTree>
    <p:extLst>
      <p:ext uri="{BB962C8B-B14F-4D97-AF65-F5344CB8AC3E}">
        <p14:creationId xmlns:p14="http://schemas.microsoft.com/office/powerpoint/2010/main" val="265248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28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22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842566-E080-448A-90C8-47436B414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5952" y="2050740"/>
            <a:ext cx="7772400" cy="1184013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软件设计与体系结构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BB5F7F8B-1147-48B2-B5CA-5B500467C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33" y="6470372"/>
            <a:ext cx="5162093" cy="215099"/>
          </a:xfrm>
        </p:spPr>
        <p:txBody>
          <a:bodyPr>
            <a:normAutofit fontScale="92500"/>
          </a:bodyPr>
          <a:lstStyle/>
          <a:p>
            <a:pPr algn="l"/>
            <a:r>
              <a:rPr lang="zh-CN" altLang="en-US" sz="1000" dirty="0"/>
              <a:t>西北大学软件学院  谢倩茹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88B566-CADD-443A-9605-BB738838805E}"/>
              </a:ext>
            </a:extLst>
          </p:cNvPr>
          <p:cNvSpPr txBox="1"/>
          <p:nvPr/>
        </p:nvSpPr>
        <p:spPr>
          <a:xfrm>
            <a:off x="2172155" y="4024979"/>
            <a:ext cx="609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程序员需要了解的底层知识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4691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90959F7-5466-47C9-8EA8-E63C66230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、代码示例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语言与汇编代码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4FD612-7093-4E8A-97CB-D8FF38512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F059-CD43-4536-95E0-A8F5364E49C7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158F29-F8D6-46BB-A027-EFCA03D5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DDCA56-FC27-401F-8FCB-8B95543D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4734486-220F-4861-818A-05CE80A57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639" y="2382207"/>
            <a:ext cx="4244163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 err="1">
                <a:latin typeface="Courier New" pitchFamily="49" charset="0"/>
              </a:rPr>
              <a:t>sumstore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pushq</a:t>
            </a:r>
            <a:r>
              <a:rPr lang="en-US" sz="1800" b="1" dirty="0">
                <a:latin typeface="Courier New" pitchFamily="49" charset="0"/>
              </a:rPr>
              <a:t>   %</a:t>
            </a:r>
            <a:r>
              <a:rPr lang="en-US" sz="1800" b="1" dirty="0" err="1">
                <a:latin typeface="Courier New" pitchFamily="49" charset="0"/>
              </a:rPr>
              <a:t>rbx</a:t>
            </a: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movq</a:t>
            </a:r>
            <a:r>
              <a:rPr lang="en-US" sz="1800" b="1" dirty="0">
                <a:latin typeface="Courier New" pitchFamily="49" charset="0"/>
              </a:rPr>
              <a:t>    %</a:t>
            </a:r>
            <a:r>
              <a:rPr lang="en-US" sz="1800" b="1" dirty="0" err="1">
                <a:latin typeface="Courier New" pitchFamily="49" charset="0"/>
              </a:rPr>
              <a:t>rdx</a:t>
            </a:r>
            <a:r>
              <a:rPr lang="en-US" sz="1800" b="1" dirty="0">
                <a:latin typeface="Courier New" pitchFamily="49" charset="0"/>
              </a:rPr>
              <a:t>, %</a:t>
            </a:r>
            <a:r>
              <a:rPr lang="en-US" sz="1800" b="1" dirty="0" err="1">
                <a:latin typeface="Courier New" pitchFamily="49" charset="0"/>
              </a:rPr>
              <a:t>rbx</a:t>
            </a: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call    plus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movq</a:t>
            </a:r>
            <a:r>
              <a:rPr lang="en-US" sz="1800" b="1" dirty="0">
                <a:latin typeface="Courier New" pitchFamily="49" charset="0"/>
              </a:rPr>
              <a:t>    %</a:t>
            </a:r>
            <a:r>
              <a:rPr lang="en-US" sz="1800" b="1" dirty="0" err="1">
                <a:latin typeface="Courier New" pitchFamily="49" charset="0"/>
              </a:rPr>
              <a:t>rax</a:t>
            </a:r>
            <a:r>
              <a:rPr lang="en-US" sz="1800" b="1" dirty="0">
                <a:latin typeface="Courier New" pitchFamily="49" charset="0"/>
              </a:rPr>
              <a:t>, (%</a:t>
            </a:r>
            <a:r>
              <a:rPr lang="en-US" sz="1800" b="1" dirty="0" err="1">
                <a:latin typeface="Courier New" pitchFamily="49" charset="0"/>
              </a:rPr>
              <a:t>rbx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popq</a:t>
            </a:r>
            <a:r>
              <a:rPr lang="en-US" sz="1800" b="1" dirty="0">
                <a:latin typeface="Courier New" pitchFamily="49" charset="0"/>
              </a:rPr>
              <a:t>    %</a:t>
            </a:r>
            <a:r>
              <a:rPr lang="en-US" sz="1800" b="1" dirty="0" err="1">
                <a:latin typeface="Courier New" pitchFamily="49" charset="0"/>
              </a:rPr>
              <a:t>rbx</a:t>
            </a: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ret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8542B3F-370B-49AE-993A-51C332F62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200" y="2243709"/>
            <a:ext cx="4244163" cy="230575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long plus(long x, long y); </a:t>
            </a:r>
          </a:p>
          <a:p>
            <a:pPr>
              <a:tabLst>
                <a:tab pos="457200" algn="l"/>
                <a:tab pos="14859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void </a:t>
            </a:r>
            <a:r>
              <a:rPr lang="en-US" sz="1800" b="1" dirty="0" err="1">
                <a:latin typeface="Courier New" pitchFamily="49" charset="0"/>
              </a:rPr>
              <a:t>sumstore</a:t>
            </a:r>
            <a:r>
              <a:rPr lang="en-US" sz="1800" b="1" dirty="0">
                <a:latin typeface="Courier New" pitchFamily="49" charset="0"/>
              </a:rPr>
              <a:t>(long x, long y, 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           long *</a:t>
            </a:r>
            <a:r>
              <a:rPr lang="en-US" sz="1800" b="1" dirty="0" err="1">
                <a:latin typeface="Courier New" pitchFamily="49" charset="0"/>
              </a:rPr>
              <a:t>dest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 long t = plus(x, y);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 *</a:t>
            </a:r>
            <a:r>
              <a:rPr lang="en-US" sz="1800" b="1" dirty="0" err="1">
                <a:latin typeface="Courier New" pitchFamily="49" charset="0"/>
              </a:rPr>
              <a:t>dest</a:t>
            </a:r>
            <a:r>
              <a:rPr lang="en-US" sz="1800" b="1" dirty="0">
                <a:latin typeface="Courier New" pitchFamily="49" charset="0"/>
              </a:rPr>
              <a:t> = t;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80688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A6A41F85-3458-4AED-A38C-1140FEEA5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调用完成返回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707BEB-5E4F-4740-8370-51310B00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2F31-547D-4218-8A0E-65C902D4A5B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42E8CE-4E69-4FD8-AC40-9554A7C49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C93958-CCCD-4D2F-BA7D-799477D6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EF3E036-9CFC-4908-BBEF-EBB294817F1E}"/>
              </a:ext>
            </a:extLst>
          </p:cNvPr>
          <p:cNvSpPr>
            <a:spLocks/>
          </p:cNvSpPr>
          <p:nvPr/>
        </p:nvSpPr>
        <p:spPr bwMode="auto">
          <a:xfrm>
            <a:off x="228600" y="1724295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/* Recursive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popcount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if (x == 0)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else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(x &amp; 1) 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   +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50297182-3ACC-4975-ACCF-91BAEA0BF309}"/>
              </a:ext>
            </a:extLst>
          </p:cNvPr>
          <p:cNvSpPr>
            <a:spLocks/>
          </p:cNvSpPr>
          <p:nvPr/>
        </p:nvSpPr>
        <p:spPr bwMode="auto">
          <a:xfrm>
            <a:off x="5486400" y="990600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$0,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testq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je      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pushq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shrq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.L6: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rep; ret</a:t>
            </a:r>
          </a:p>
        </p:txBody>
      </p:sp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6501D960-B775-45AD-B937-B4C60C335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502476"/>
              </p:ext>
            </p:extLst>
          </p:nvPr>
        </p:nvGraphicFramePr>
        <p:xfrm>
          <a:off x="228600" y="4724400"/>
          <a:ext cx="5181601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+mn-lt"/>
                          <a:cs typeface="Courier New"/>
                        </a:rPr>
                        <a:t>Return</a:t>
                      </a:r>
                      <a:r>
                        <a:rPr lang="en-US" b="0" i="0" baseline="0" dirty="0">
                          <a:latin typeface="+mn-lt"/>
                          <a:cs typeface="Courier New"/>
                        </a:rPr>
                        <a:t> value</a:t>
                      </a:r>
                      <a:endParaRPr lang="en-US" b="0" i="0" dirty="0">
                        <a:latin typeface="+mn-lt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+mn-lt"/>
                          <a:cs typeface="Courier New"/>
                        </a:rPr>
                        <a:t>Return</a:t>
                      </a:r>
                      <a:r>
                        <a:rPr lang="en-US" b="0" i="0" baseline="0" dirty="0">
                          <a:latin typeface="+mn-lt"/>
                          <a:cs typeface="Courier New"/>
                        </a:rPr>
                        <a:t> value</a:t>
                      </a:r>
                      <a:endParaRPr lang="en-US" b="0" i="0" dirty="0"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Line 10">
            <a:extLst>
              <a:ext uri="{FF2B5EF4-FFF2-40B4-BE49-F238E27FC236}">
                <a16:creationId xmlns:a16="http://schemas.microsoft.com/office/drawing/2014/main" id="{DD3BDA27-CDCE-41A2-B580-FB92385E93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6600" y="57912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492DBF2-AA7F-4A6D-8A15-8A01DDBDF10C}"/>
              </a:ext>
            </a:extLst>
          </p:cNvPr>
          <p:cNvSpPr>
            <a:spLocks/>
          </p:cNvSpPr>
          <p:nvPr/>
        </p:nvSpPr>
        <p:spPr bwMode="auto">
          <a:xfrm>
            <a:off x="7593013" y="556260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B72CB61F-3CAA-4B92-878C-37239FA926C9}"/>
              </a:ext>
            </a:extLst>
          </p:cNvPr>
          <p:cNvSpPr>
            <a:spLocks/>
          </p:cNvSpPr>
          <p:nvPr/>
        </p:nvSpPr>
        <p:spPr bwMode="auto">
          <a:xfrm>
            <a:off x="5791200" y="50292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8180133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5FA39BC-ED18-4667-AE09-842ACBDB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66C915-32C3-4B1B-8B95-230868BA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36B5C5-F851-419C-A018-023F923F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76C0FD-87BD-422F-80FC-E0A8ECB9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101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7719C9-FCCD-4EBD-981A-CE45658C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29" y="390481"/>
            <a:ext cx="5089585" cy="59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442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7E9E4-87F5-4321-9056-AEFB5102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七、数组的分配和访问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F60F6-CCF7-4ABE-9353-05D4BA2E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itchFamily="-96" charset="0"/>
              </a:rPr>
              <a:t>1</a:t>
            </a:r>
            <a:r>
              <a:rPr lang="zh-CN" altLang="en-US" dirty="0">
                <a:latin typeface="Calibri" pitchFamily="-96" charset="0"/>
              </a:rPr>
              <a:t>、基本规则</a:t>
            </a:r>
            <a:endParaRPr lang="en-US" altLang="zh-CN" dirty="0">
              <a:latin typeface="Calibri" pitchFamily="-96" charset="0"/>
            </a:endParaRPr>
          </a:p>
          <a:p>
            <a:pPr lvl="1">
              <a:buFont typeface="Wingdings" pitchFamily="-96" charset="2"/>
              <a:buNone/>
            </a:pPr>
            <a:r>
              <a:rPr lang="en-US" altLang="zh-CN" i="1" dirty="0">
                <a:latin typeface="Calibri" pitchFamily="-96" charset="0"/>
              </a:rPr>
              <a:t>T</a:t>
            </a:r>
            <a:r>
              <a:rPr lang="en-US" altLang="zh-CN" b="1" dirty="0">
                <a:latin typeface="Calibri" pitchFamily="-96" charset="0"/>
              </a:rPr>
              <a:t>  </a:t>
            </a:r>
            <a:r>
              <a:rPr lang="en-US" altLang="zh-CN" b="1" dirty="0">
                <a:latin typeface="Courier New" pitchFamily="-96" charset="0"/>
              </a:rPr>
              <a:t>A[</a:t>
            </a:r>
            <a:r>
              <a:rPr lang="en-US" altLang="zh-CN" i="1" dirty="0">
                <a:latin typeface="Calibri" pitchFamily="-96" charset="0"/>
              </a:rPr>
              <a:t>L</a:t>
            </a:r>
            <a:r>
              <a:rPr lang="en-US" altLang="zh-CN" b="1" dirty="0">
                <a:latin typeface="Courier New" pitchFamily="-96" charset="0"/>
              </a:rPr>
              <a:t>];</a:t>
            </a:r>
            <a:endParaRPr lang="en-US" altLang="zh-CN" b="1" dirty="0">
              <a:latin typeface="Calibri" pitchFamily="-96" charset="0"/>
            </a:endParaRPr>
          </a:p>
          <a:p>
            <a:pPr lvl="1"/>
            <a:r>
              <a:rPr lang="zh-CN" altLang="en-US" dirty="0">
                <a:latin typeface="Calibri" pitchFamily="-96" charset="0"/>
              </a:rPr>
              <a:t>数据类型</a:t>
            </a:r>
            <a:r>
              <a:rPr lang="en-US" altLang="zh-CN" dirty="0">
                <a:latin typeface="Calibri" pitchFamily="-96" charset="0"/>
              </a:rPr>
              <a:t> </a:t>
            </a:r>
            <a:r>
              <a:rPr lang="en-US" altLang="zh-CN" i="1" dirty="0">
                <a:latin typeface="Calibri" pitchFamily="-96" charset="0"/>
              </a:rPr>
              <a:t>T</a:t>
            </a:r>
            <a:r>
              <a:rPr lang="en-US" altLang="zh-CN" dirty="0">
                <a:latin typeface="Calibri" pitchFamily="-96" charset="0"/>
              </a:rPr>
              <a:t> </a:t>
            </a:r>
            <a:r>
              <a:rPr lang="zh-CN" altLang="en-US" dirty="0">
                <a:latin typeface="Calibri" pitchFamily="-96" charset="0"/>
              </a:rPr>
              <a:t>和</a:t>
            </a:r>
            <a:r>
              <a:rPr lang="en-US" altLang="zh-CN" dirty="0">
                <a:latin typeface="Calibri" pitchFamily="-96" charset="0"/>
              </a:rPr>
              <a:t> </a:t>
            </a:r>
            <a:r>
              <a:rPr lang="zh-CN" altLang="en-US" dirty="0">
                <a:latin typeface="Calibri" pitchFamily="-96" charset="0"/>
              </a:rPr>
              <a:t>长度</a:t>
            </a:r>
            <a:r>
              <a:rPr lang="en-US" altLang="zh-CN" dirty="0">
                <a:latin typeface="Calibri" pitchFamily="-96" charset="0"/>
              </a:rPr>
              <a:t> </a:t>
            </a:r>
            <a:r>
              <a:rPr lang="en-US" altLang="zh-CN" i="1" dirty="0">
                <a:latin typeface="Calibri" pitchFamily="-96" charset="0"/>
              </a:rPr>
              <a:t>L</a:t>
            </a:r>
            <a:endParaRPr lang="en-US" altLang="zh-CN" dirty="0">
              <a:latin typeface="Calibri" pitchFamily="-96" charset="0"/>
            </a:endParaRPr>
          </a:p>
          <a:p>
            <a:pPr lvl="1"/>
            <a:r>
              <a:rPr lang="zh-CN" altLang="en-US" dirty="0">
                <a:latin typeface="Calibri" pitchFamily="-96" charset="0"/>
              </a:rPr>
              <a:t>分配连续的存储空间</a:t>
            </a:r>
            <a:r>
              <a:rPr lang="en-US" altLang="zh-CN" i="1" dirty="0">
                <a:latin typeface="Calibri" pitchFamily="-96" charset="0"/>
              </a:rPr>
              <a:t>L</a:t>
            </a:r>
            <a:r>
              <a:rPr lang="en-US" altLang="zh-CN" dirty="0">
                <a:latin typeface="Calibri" pitchFamily="-96" charset="0"/>
              </a:rPr>
              <a:t> * </a:t>
            </a:r>
            <a:r>
              <a:rPr lang="en-US" altLang="zh-CN" b="1" dirty="0" err="1">
                <a:latin typeface="Courier New" pitchFamily="-96" charset="0"/>
              </a:rPr>
              <a:t>sizeof</a:t>
            </a:r>
            <a:r>
              <a:rPr lang="en-US" altLang="zh-CN" dirty="0">
                <a:latin typeface="Courier New" pitchFamily="-96" charset="0"/>
              </a:rPr>
              <a:t>(</a:t>
            </a:r>
            <a:r>
              <a:rPr lang="en-US" altLang="zh-CN" i="1" dirty="0">
                <a:latin typeface="Calibri" pitchFamily="-96" charset="0"/>
              </a:rPr>
              <a:t>T</a:t>
            </a:r>
            <a:r>
              <a:rPr lang="en-US" altLang="zh-CN" dirty="0">
                <a:latin typeface="Courier New" pitchFamily="-96" charset="0"/>
              </a:rPr>
              <a:t>)</a:t>
            </a:r>
            <a:r>
              <a:rPr lang="en-US" altLang="zh-CN" dirty="0">
                <a:latin typeface="Calibri" pitchFamily="-96" charset="0"/>
              </a:rPr>
              <a:t> </a:t>
            </a:r>
            <a:r>
              <a:rPr lang="zh-CN" altLang="en-US" dirty="0">
                <a:latin typeface="Calibri" pitchFamily="-96" charset="0"/>
              </a:rPr>
              <a:t>字节</a:t>
            </a:r>
            <a:endParaRPr lang="en-US" altLang="zh-CN" dirty="0">
              <a:latin typeface="Calibri" pitchFamily="-96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AC4644-994E-43B5-86CD-3ECF26E3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0CBB4F-97DC-4979-9E47-02ABB843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E7BADA-92AF-4352-AAC5-85905001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102</a:t>
            </a:fld>
            <a:endParaRPr lang="zh-CN" altLang="en-US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378F9AB9-F171-479D-B793-92C779B1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29000"/>
            <a:ext cx="6096000" cy="25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47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FF0371-E550-45CB-A862-E2F579AC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0026A-8CA8-4B33-856C-8F53BF49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DCBB6-2FCF-4F12-A329-8DB314B4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8" name="Text Box 31">
            <a:extLst>
              <a:ext uri="{FF2B5EF4-FFF2-40B4-BE49-F238E27FC236}">
                <a16:creationId xmlns:a16="http://schemas.microsoft.com/office/drawing/2014/main" id="{3982B8AA-479E-4FB9-9658-EC2FE97E3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697" y="1198247"/>
            <a:ext cx="1701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800" dirty="0">
                <a:latin typeface="Courier New" pitchFamily="-96" charset="0"/>
              </a:rPr>
              <a:t>int </a:t>
            </a:r>
            <a:r>
              <a:rPr lang="en-US" sz="1800" dirty="0" err="1">
                <a:latin typeface="Courier New" pitchFamily="-96" charset="0"/>
              </a:rPr>
              <a:t>val</a:t>
            </a:r>
            <a:r>
              <a:rPr lang="en-US" sz="1800" dirty="0">
                <a:latin typeface="Courier New" pitchFamily="-96" charset="0"/>
              </a:rPr>
              <a:t>[5];</a:t>
            </a: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53018B2B-60CA-464E-81B2-961C62F53D23}"/>
              </a:ext>
            </a:extLst>
          </p:cNvPr>
          <p:cNvGrpSpPr>
            <a:grpSpLocks/>
          </p:cNvGrpSpPr>
          <p:nvPr/>
        </p:nvGrpSpPr>
        <p:grpSpPr bwMode="auto">
          <a:xfrm>
            <a:off x="2521309" y="1245872"/>
            <a:ext cx="5334000" cy="750888"/>
            <a:chOff x="2514600" y="3429000"/>
            <a:chExt cx="5334000" cy="771141"/>
          </a:xfrm>
        </p:grpSpPr>
        <p:grpSp>
          <p:nvGrpSpPr>
            <p:cNvPr id="10" name="Group 25">
              <a:extLst>
                <a:ext uri="{FF2B5EF4-FFF2-40B4-BE49-F238E27FC236}">
                  <a16:creationId xmlns:a16="http://schemas.microsoft.com/office/drawing/2014/main" id="{75E19539-C815-4768-802A-D6F15CA17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23" name="Rectangle 26">
                <a:extLst>
                  <a:ext uri="{FF2B5EF4-FFF2-40B4-BE49-F238E27FC236}">
                    <a16:creationId xmlns:a16="http://schemas.microsoft.com/office/drawing/2014/main" id="{E986ACF7-5707-4777-8715-8B06E71E9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4" name="Rectangle 27">
                <a:extLst>
                  <a:ext uri="{FF2B5EF4-FFF2-40B4-BE49-F238E27FC236}">
                    <a16:creationId xmlns:a16="http://schemas.microsoft.com/office/drawing/2014/main" id="{69AFDD36-B3A5-4AC5-BDB8-C90C768CF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itchFamily="34" charset="0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25" name="Rectangle 28">
                <a:extLst>
                  <a:ext uri="{FF2B5EF4-FFF2-40B4-BE49-F238E27FC236}">
                    <a16:creationId xmlns:a16="http://schemas.microsoft.com/office/drawing/2014/main" id="{13C4AA38-D279-4249-9267-8278F2AA4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itchFamily="3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6" name="Rectangle 29">
                <a:extLst>
                  <a:ext uri="{FF2B5EF4-FFF2-40B4-BE49-F238E27FC236}">
                    <a16:creationId xmlns:a16="http://schemas.microsoft.com/office/drawing/2014/main" id="{7D8BF233-6112-4228-8CB1-BFA0D17D1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7" name="Rectangle 30">
                <a:extLst>
                  <a:ext uri="{FF2B5EF4-FFF2-40B4-BE49-F238E27FC236}">
                    <a16:creationId xmlns:a16="http://schemas.microsoft.com/office/drawing/2014/main" id="{4C0657D7-8850-433F-A936-739A71857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dirty="0">
                    <a:latin typeface="Calibri" pitchFamily="34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1" name="Text Box 32">
              <a:extLst>
                <a:ext uri="{FF2B5EF4-FFF2-40B4-BE49-F238E27FC236}">
                  <a16:creationId xmlns:a16="http://schemas.microsoft.com/office/drawing/2014/main" id="{7BB624E8-3FC9-46EB-9E25-AA5977E54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600" y="3810494"/>
              <a:ext cx="396875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0" i="1" dirty="0" err="1">
                  <a:latin typeface="Calibri" pitchFamily="-96" charset="0"/>
                </a:rPr>
                <a:t>x</a:t>
              </a:r>
              <a:endParaRPr lang="en-US" sz="1800" b="0" i="1" dirty="0">
                <a:latin typeface="Calibri" pitchFamily="-96" charset="0"/>
              </a:endParaRPr>
            </a:p>
          </p:txBody>
        </p:sp>
        <p:sp>
          <p:nvSpPr>
            <p:cNvPr id="12" name="Text Box 33">
              <a:extLst>
                <a:ext uri="{FF2B5EF4-FFF2-40B4-BE49-F238E27FC236}">
                  <a16:creationId xmlns:a16="http://schemas.microsoft.com/office/drawing/2014/main" id="{5B56CB6A-F7C8-41F1-A0DD-499B5072B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29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0" i="1" dirty="0" err="1">
                  <a:latin typeface="Calibri" pitchFamily="-96" charset="0"/>
                </a:rPr>
                <a:t>x</a:t>
              </a:r>
              <a:r>
                <a:rPr lang="en-US" sz="1800" b="0" i="1" dirty="0">
                  <a:latin typeface="Calibri" pitchFamily="-96" charset="0"/>
                </a:rPr>
                <a:t> </a:t>
              </a:r>
              <a:r>
                <a:rPr lang="en-US" sz="1800" b="0" dirty="0">
                  <a:latin typeface="Calibri" pitchFamily="-96" charset="0"/>
                </a:rPr>
                <a:t>+ 4</a:t>
              </a:r>
              <a:endParaRPr lang="en-US" sz="1800" b="0" i="1" dirty="0">
                <a:latin typeface="Calibri" pitchFamily="-96" charset="0"/>
              </a:endParaRPr>
            </a:p>
          </p:txBody>
        </p:sp>
        <p:sp>
          <p:nvSpPr>
            <p:cNvPr id="13" name="Line 34">
              <a:extLst>
                <a:ext uri="{FF2B5EF4-FFF2-40B4-BE49-F238E27FC236}">
                  <a16:creationId xmlns:a16="http://schemas.microsoft.com/office/drawing/2014/main" id="{8A142EE9-5C4B-4250-ACC4-915D45B534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35">
              <a:extLst>
                <a:ext uri="{FF2B5EF4-FFF2-40B4-BE49-F238E27FC236}">
                  <a16:creationId xmlns:a16="http://schemas.microsoft.com/office/drawing/2014/main" id="{53A785C9-B73F-4969-989C-0CD4D1F054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 Box 36">
              <a:extLst>
                <a:ext uri="{FF2B5EF4-FFF2-40B4-BE49-F238E27FC236}">
                  <a16:creationId xmlns:a16="http://schemas.microsoft.com/office/drawing/2014/main" id="{34B564C5-6B0A-4EA2-BE45-DAC016CC2C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73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itchFamily="-96" charset="0"/>
                </a:rPr>
                <a:t>x </a:t>
              </a:r>
              <a:r>
                <a:rPr lang="en-US" sz="1800" b="0">
                  <a:latin typeface="Calibri" pitchFamily="-96" charset="0"/>
                </a:rPr>
                <a:t>+ 8</a:t>
              </a:r>
              <a:endParaRPr lang="en-US" sz="1800" b="0" i="1">
                <a:latin typeface="Calibri" pitchFamily="-96" charset="0"/>
              </a:endParaRPr>
            </a:p>
          </p:txBody>
        </p:sp>
        <p:sp>
          <p:nvSpPr>
            <p:cNvPr id="16" name="Line 37">
              <a:extLst>
                <a:ext uri="{FF2B5EF4-FFF2-40B4-BE49-F238E27FC236}">
                  <a16:creationId xmlns:a16="http://schemas.microsoft.com/office/drawing/2014/main" id="{2CC41388-196E-423D-B7DC-070ACD15A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 Box 38">
              <a:extLst>
                <a:ext uri="{FF2B5EF4-FFF2-40B4-BE49-F238E27FC236}">
                  <a16:creationId xmlns:a16="http://schemas.microsoft.com/office/drawing/2014/main" id="{CA83759B-3C1D-47DF-851F-BE86F91305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itchFamily="-96" charset="0"/>
                </a:rPr>
                <a:t>x </a:t>
              </a:r>
              <a:r>
                <a:rPr lang="en-US" sz="1800" b="0">
                  <a:latin typeface="Calibri" pitchFamily="-96" charset="0"/>
                </a:rPr>
                <a:t>+ 12</a:t>
              </a:r>
              <a:endParaRPr lang="en-US" sz="1800" b="0" i="1">
                <a:latin typeface="Calibri" pitchFamily="-96" charset="0"/>
              </a:endParaRPr>
            </a:p>
          </p:txBody>
        </p:sp>
        <p:sp>
          <p:nvSpPr>
            <p:cNvPr id="18" name="Line 39">
              <a:extLst>
                <a:ext uri="{FF2B5EF4-FFF2-40B4-BE49-F238E27FC236}">
                  <a16:creationId xmlns:a16="http://schemas.microsoft.com/office/drawing/2014/main" id="{1BD6D440-F149-491B-98A7-23D0FD2A9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 Box 40">
              <a:extLst>
                <a:ext uri="{FF2B5EF4-FFF2-40B4-BE49-F238E27FC236}">
                  <a16:creationId xmlns:a16="http://schemas.microsoft.com/office/drawing/2014/main" id="{021FE5BD-8637-4F63-8876-4FD632426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itchFamily="-96" charset="0"/>
                </a:rPr>
                <a:t>x </a:t>
              </a:r>
              <a:r>
                <a:rPr lang="en-US" sz="1800" b="0">
                  <a:latin typeface="Calibri" pitchFamily="-96" charset="0"/>
                </a:rPr>
                <a:t>+ 16</a:t>
              </a:r>
              <a:endParaRPr lang="en-US" sz="1800" b="0" i="1">
                <a:latin typeface="Calibri" pitchFamily="-96" charset="0"/>
              </a:endParaRPr>
            </a:p>
          </p:txBody>
        </p:sp>
        <p:sp>
          <p:nvSpPr>
            <p:cNvPr id="20" name="Line 41">
              <a:extLst>
                <a:ext uri="{FF2B5EF4-FFF2-40B4-BE49-F238E27FC236}">
                  <a16:creationId xmlns:a16="http://schemas.microsoft.com/office/drawing/2014/main" id="{CF3A662B-21D8-4EDC-8726-21B07301ED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 Box 42">
              <a:extLst>
                <a:ext uri="{FF2B5EF4-FFF2-40B4-BE49-F238E27FC236}">
                  <a16:creationId xmlns:a16="http://schemas.microsoft.com/office/drawing/2014/main" id="{4A308AC3-DD23-43E3-B878-C3DB5AC79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0" i="1">
                  <a:latin typeface="Calibri" pitchFamily="-96" charset="0"/>
                </a:rPr>
                <a:t>x </a:t>
              </a:r>
              <a:r>
                <a:rPr lang="en-US" sz="1800" b="0">
                  <a:latin typeface="Calibri" pitchFamily="-96" charset="0"/>
                </a:rPr>
                <a:t>+ 20</a:t>
              </a:r>
              <a:endParaRPr lang="en-US" sz="1800" b="0" i="1">
                <a:latin typeface="Calibri" pitchFamily="-96" charset="0"/>
              </a:endParaRPr>
            </a:p>
          </p:txBody>
        </p:sp>
        <p:sp>
          <p:nvSpPr>
            <p:cNvPr id="22" name="Line 43">
              <a:extLst>
                <a:ext uri="{FF2B5EF4-FFF2-40B4-BE49-F238E27FC236}">
                  <a16:creationId xmlns:a16="http://schemas.microsoft.com/office/drawing/2014/main" id="{2D191A1C-7DC0-47A9-8467-54BBFAFE5E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10E1211-BA22-4F77-A03A-BAEC898CF776}"/>
              </a:ext>
            </a:extLst>
          </p:cNvPr>
          <p:cNvSpPr txBox="1"/>
          <p:nvPr/>
        </p:nvSpPr>
        <p:spPr>
          <a:xfrm>
            <a:off x="916797" y="2565617"/>
            <a:ext cx="45763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3838" indent="-223838" defTabSz="895350">
              <a:tabLst>
                <a:tab pos="1943100" algn="l"/>
                <a:tab pos="3660775" algn="l"/>
              </a:tabLst>
            </a:pPr>
            <a:r>
              <a:rPr lang="en-US" altLang="zh-CN" dirty="0">
                <a:latin typeface="Calibri" pitchFamily="-96" charset="0"/>
              </a:rPr>
              <a:t>Reference	Type	Value</a:t>
            </a:r>
          </a:p>
          <a:p>
            <a:pPr marL="560388" lvl="1" indent="-222250" defTabSz="895350">
              <a:buFont typeface="Wingdings" pitchFamily="-96" charset="2"/>
              <a:buNone/>
              <a:tabLst>
                <a:tab pos="1943100" algn="l"/>
                <a:tab pos="3660775" algn="l"/>
              </a:tabLst>
            </a:pPr>
            <a:r>
              <a:rPr lang="en-US" altLang="zh-CN" sz="1800" b="1" dirty="0" err="1">
                <a:latin typeface="Courier New" pitchFamily="-96" charset="0"/>
              </a:rPr>
              <a:t>val</a:t>
            </a:r>
            <a:r>
              <a:rPr lang="en-US" altLang="zh-CN" sz="1800" b="1" dirty="0">
                <a:latin typeface="Courier New" pitchFamily="-96" charset="0"/>
              </a:rPr>
              <a:t>[4]	int	</a:t>
            </a:r>
            <a:r>
              <a:rPr lang="en-US" altLang="zh-CN" sz="1800" dirty="0">
                <a:latin typeface="Calibri" pitchFamily="-96" charset="0"/>
              </a:rPr>
              <a:t>3</a:t>
            </a:r>
          </a:p>
          <a:p>
            <a:pPr marL="560388" lvl="1" indent="-222250" defTabSz="895350">
              <a:buFont typeface="Wingdings" pitchFamily="-96" charset="2"/>
              <a:buNone/>
              <a:tabLst>
                <a:tab pos="1943100" algn="l"/>
                <a:tab pos="3660775" algn="l"/>
              </a:tabLst>
            </a:pPr>
            <a:r>
              <a:rPr lang="en-US" altLang="zh-CN" sz="1800" b="1" dirty="0" err="1">
                <a:latin typeface="Courier New" pitchFamily="-96" charset="0"/>
              </a:rPr>
              <a:t>val</a:t>
            </a:r>
            <a:r>
              <a:rPr lang="en-US" altLang="zh-CN" sz="1800" b="1" dirty="0">
                <a:latin typeface="Courier New" pitchFamily="-96" charset="0"/>
              </a:rPr>
              <a:t>	int *	</a:t>
            </a:r>
            <a:r>
              <a:rPr lang="en-US" altLang="zh-CN" sz="1800" i="1" dirty="0">
                <a:latin typeface="Calibri" pitchFamily="-96" charset="0"/>
              </a:rPr>
              <a:t>x</a:t>
            </a:r>
            <a:endParaRPr lang="en-US" altLang="zh-CN" sz="1800" dirty="0">
              <a:latin typeface="Calibri" pitchFamily="-96" charset="0"/>
            </a:endParaRPr>
          </a:p>
          <a:p>
            <a:pPr marL="560388" lvl="1" indent="-222250" defTabSz="895350">
              <a:buFont typeface="Wingdings" pitchFamily="-96" charset="2"/>
              <a:buNone/>
              <a:tabLst>
                <a:tab pos="1943100" algn="l"/>
                <a:tab pos="3660775" algn="l"/>
              </a:tabLst>
            </a:pPr>
            <a:r>
              <a:rPr lang="en-US" altLang="zh-CN" sz="1800" b="1" dirty="0">
                <a:latin typeface="Courier New" pitchFamily="-96" charset="0"/>
              </a:rPr>
              <a:t>val+1</a:t>
            </a:r>
            <a:r>
              <a:rPr lang="en-US" altLang="zh-CN" sz="1800" b="1" dirty="0">
                <a:latin typeface="Calibri" pitchFamily="-96" charset="0"/>
              </a:rPr>
              <a:t>	</a:t>
            </a:r>
            <a:r>
              <a:rPr lang="en-US" altLang="zh-CN" sz="1800" b="1" dirty="0">
                <a:latin typeface="Courier New" pitchFamily="-96" charset="0"/>
              </a:rPr>
              <a:t>int *	</a:t>
            </a:r>
            <a:r>
              <a:rPr lang="en-US" altLang="zh-CN" sz="1800" i="1" dirty="0">
                <a:latin typeface="Calibri" pitchFamily="-96" charset="0"/>
              </a:rPr>
              <a:t>x</a:t>
            </a:r>
            <a:r>
              <a:rPr lang="en-US" altLang="zh-CN" sz="1800" dirty="0">
                <a:latin typeface="Calibri" pitchFamily="-96" charset="0"/>
              </a:rPr>
              <a:t> + 4    </a:t>
            </a:r>
          </a:p>
          <a:p>
            <a:pPr marL="560388" lvl="1" indent="-222250" defTabSz="895350">
              <a:buFont typeface="Wingdings" pitchFamily="-96" charset="2"/>
              <a:buNone/>
              <a:tabLst>
                <a:tab pos="1943100" algn="l"/>
                <a:tab pos="3660775" algn="l"/>
              </a:tabLst>
            </a:pPr>
            <a:r>
              <a:rPr lang="en-US" altLang="zh-CN" sz="1800" b="1" dirty="0">
                <a:latin typeface="Courier New" pitchFamily="-96" charset="0"/>
              </a:rPr>
              <a:t>&amp;</a:t>
            </a:r>
            <a:r>
              <a:rPr lang="en-US" altLang="zh-CN" sz="1800" b="1" dirty="0" err="1">
                <a:latin typeface="Courier New" pitchFamily="-96" charset="0"/>
              </a:rPr>
              <a:t>val</a:t>
            </a:r>
            <a:r>
              <a:rPr lang="en-US" altLang="zh-CN" sz="1800" b="1" dirty="0">
                <a:latin typeface="Courier New" pitchFamily="-96" charset="0"/>
              </a:rPr>
              <a:t>[2]</a:t>
            </a:r>
            <a:r>
              <a:rPr lang="en-US" altLang="zh-CN" sz="1800" b="1" dirty="0">
                <a:latin typeface="Calibri" pitchFamily="-96" charset="0"/>
              </a:rPr>
              <a:t>	</a:t>
            </a:r>
            <a:r>
              <a:rPr lang="en-US" altLang="zh-CN" sz="1800" b="1" dirty="0">
                <a:latin typeface="Courier New" pitchFamily="-96" charset="0"/>
              </a:rPr>
              <a:t>int *	</a:t>
            </a:r>
            <a:r>
              <a:rPr lang="en-US" altLang="zh-CN" sz="1800" i="1" dirty="0">
                <a:latin typeface="Calibri" pitchFamily="-96" charset="0"/>
              </a:rPr>
              <a:t>x</a:t>
            </a:r>
            <a:r>
              <a:rPr lang="en-US" altLang="zh-CN" sz="1800" dirty="0">
                <a:latin typeface="Calibri" pitchFamily="-96" charset="0"/>
              </a:rPr>
              <a:t> + 8   </a:t>
            </a:r>
          </a:p>
          <a:p>
            <a:pPr marL="560388" lvl="1" indent="-222250" defTabSz="895350">
              <a:buFont typeface="Wingdings" pitchFamily="-96" charset="2"/>
              <a:buNone/>
              <a:tabLst>
                <a:tab pos="1943100" algn="l"/>
                <a:tab pos="3660775" algn="l"/>
              </a:tabLst>
            </a:pPr>
            <a:r>
              <a:rPr lang="en-US" altLang="zh-CN" sz="1800" b="1" dirty="0" err="1">
                <a:latin typeface="Courier New" pitchFamily="-96" charset="0"/>
              </a:rPr>
              <a:t>val</a:t>
            </a:r>
            <a:r>
              <a:rPr lang="en-US" altLang="zh-CN" sz="1800" b="1" dirty="0">
                <a:latin typeface="Courier New" pitchFamily="-96" charset="0"/>
              </a:rPr>
              <a:t>[5]</a:t>
            </a:r>
            <a:r>
              <a:rPr lang="en-US" altLang="zh-CN" sz="1800" b="1" dirty="0">
                <a:latin typeface="Calibri" pitchFamily="-96" charset="0"/>
              </a:rPr>
              <a:t>	</a:t>
            </a:r>
            <a:r>
              <a:rPr lang="en-US" altLang="zh-CN" sz="1800" b="1" dirty="0">
                <a:latin typeface="Courier New" pitchFamily="-96" charset="0"/>
              </a:rPr>
              <a:t>int	</a:t>
            </a:r>
            <a:r>
              <a:rPr lang="en-US" altLang="zh-CN" sz="1800" dirty="0">
                <a:latin typeface="Calibri" pitchFamily="-96" charset="0"/>
              </a:rPr>
              <a:t>??</a:t>
            </a:r>
          </a:p>
          <a:p>
            <a:pPr marL="560388" lvl="1" indent="-222250" defTabSz="895350">
              <a:buFont typeface="Wingdings" pitchFamily="-96" charset="2"/>
              <a:buNone/>
              <a:tabLst>
                <a:tab pos="1943100" algn="l"/>
                <a:tab pos="3660775" algn="l"/>
              </a:tabLst>
            </a:pPr>
            <a:r>
              <a:rPr lang="en-US" altLang="zh-CN" sz="1800" b="1" dirty="0">
                <a:latin typeface="Courier New" pitchFamily="-96" charset="0"/>
              </a:rPr>
              <a:t>*(val+1)</a:t>
            </a:r>
            <a:r>
              <a:rPr lang="en-US" altLang="zh-CN" sz="1800" b="1" dirty="0">
                <a:latin typeface="Calibri" pitchFamily="-96" charset="0"/>
              </a:rPr>
              <a:t>	</a:t>
            </a:r>
            <a:r>
              <a:rPr lang="en-US" altLang="zh-CN" sz="1800" b="1" dirty="0">
                <a:latin typeface="Courier New" pitchFamily="-96" charset="0"/>
              </a:rPr>
              <a:t>int	</a:t>
            </a:r>
            <a:r>
              <a:rPr lang="en-US" altLang="zh-CN" sz="1800" dirty="0">
                <a:latin typeface="Calibri" pitchFamily="-96" charset="0"/>
              </a:rPr>
              <a:t>5          </a:t>
            </a:r>
          </a:p>
          <a:p>
            <a:pPr marL="560388" lvl="1" indent="-222250" defTabSz="895350">
              <a:buFont typeface="Wingdings" pitchFamily="-96" charset="2"/>
              <a:buNone/>
              <a:tabLst>
                <a:tab pos="1943100" algn="l"/>
                <a:tab pos="3660775" algn="l"/>
              </a:tabLst>
            </a:pPr>
            <a:r>
              <a:rPr lang="en-US" altLang="zh-CN" sz="1800" b="1" dirty="0" err="1">
                <a:latin typeface="Courier New" pitchFamily="-96" charset="0"/>
              </a:rPr>
              <a:t>val</a:t>
            </a:r>
            <a:r>
              <a:rPr lang="en-US" altLang="zh-CN" sz="1800" b="1" dirty="0">
                <a:latin typeface="Courier New" pitchFamily="-96" charset="0"/>
              </a:rPr>
              <a:t> + </a:t>
            </a:r>
            <a:r>
              <a:rPr lang="en-US" altLang="zh-CN" sz="1800" b="1" i="1" dirty="0" err="1">
                <a:latin typeface="Calibri" pitchFamily="-96" charset="0"/>
              </a:rPr>
              <a:t>i</a:t>
            </a:r>
            <a:r>
              <a:rPr lang="en-US" altLang="zh-CN" sz="1800" b="1" dirty="0">
                <a:latin typeface="Calibri" pitchFamily="-96" charset="0"/>
              </a:rPr>
              <a:t>	</a:t>
            </a:r>
            <a:r>
              <a:rPr lang="en-US" altLang="zh-CN" sz="1800" b="1" dirty="0">
                <a:latin typeface="Courier New" pitchFamily="-96" charset="0"/>
              </a:rPr>
              <a:t>int *	</a:t>
            </a:r>
            <a:r>
              <a:rPr lang="en-US" altLang="zh-CN" sz="1800" i="1" dirty="0">
                <a:latin typeface="Calibri" pitchFamily="-96" charset="0"/>
              </a:rPr>
              <a:t>x </a:t>
            </a:r>
            <a:r>
              <a:rPr lang="en-US" altLang="zh-CN" sz="1800" dirty="0">
                <a:latin typeface="Calibri" pitchFamily="-96" charset="0"/>
              </a:rPr>
              <a:t>+ 4</a:t>
            </a:r>
            <a:r>
              <a:rPr lang="en-US" altLang="zh-CN" sz="1800" i="1" dirty="0">
                <a:latin typeface="Calibri" pitchFamily="-96" charset="0"/>
              </a:rPr>
              <a:t> </a:t>
            </a:r>
            <a:r>
              <a:rPr lang="en-US" altLang="zh-CN" sz="1800" i="1" dirty="0" err="1">
                <a:latin typeface="Calibri" pitchFamily="-96" charset="0"/>
              </a:rPr>
              <a:t>i</a:t>
            </a:r>
            <a:endParaRPr lang="en-US" altLang="zh-CN" sz="1800" i="1" dirty="0">
              <a:latin typeface="Calibri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258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DE90C9-7061-4F29-927E-A424DBA8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6BD8B1-43A3-4BA8-B76F-AF98503FA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B27D77-B6E6-4645-BFD8-0C788CC2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99333E-6B2F-472C-8E08-67F35E07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76" y="1299773"/>
            <a:ext cx="8273584" cy="38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864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ECD86F-6D1F-47A3-A9B3-1CA0DED0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670B12-9C52-4F67-AE18-CF523B32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88FB9F-D966-412B-B3E8-97F3A184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105</a:t>
            </a:fld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C6C25D0-1F11-4DB5-B63B-69BF574D4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0" y="817849"/>
            <a:ext cx="4924425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1" dirty="0">
                <a:latin typeface="Courier New" pitchFamily="-96" charset="0"/>
              </a:rPr>
              <a:t>#define ZLEN 5</a:t>
            </a:r>
          </a:p>
          <a:p>
            <a:pPr eaLnBrk="0" hangingPunct="0"/>
            <a:r>
              <a:rPr lang="en-US" sz="1800" b="1" dirty="0" err="1">
                <a:latin typeface="Courier New" pitchFamily="-96" charset="0"/>
              </a:rPr>
              <a:t>typedef</a:t>
            </a:r>
            <a:r>
              <a:rPr lang="en-US" sz="1800" b="1" dirty="0">
                <a:latin typeface="Courier New" pitchFamily="-96" charset="0"/>
              </a:rPr>
              <a:t> 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 </a:t>
            </a:r>
            <a:r>
              <a:rPr lang="en-US" sz="1800" b="1" dirty="0" err="1">
                <a:latin typeface="Courier New" pitchFamily="-96" charset="0"/>
              </a:rPr>
              <a:t>zip_dig</a:t>
            </a:r>
            <a:r>
              <a:rPr lang="en-US" sz="1800" b="1" dirty="0">
                <a:latin typeface="Courier New" pitchFamily="-96" charset="0"/>
              </a:rPr>
              <a:t>[ZLEN];</a:t>
            </a:r>
          </a:p>
          <a:p>
            <a:pPr eaLnBrk="0" hangingPunct="0"/>
            <a:endParaRPr lang="en-US" sz="1800" b="1" dirty="0">
              <a:latin typeface="Courier New" pitchFamily="-96" charset="0"/>
            </a:endParaRP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int </a:t>
            </a:r>
            <a:r>
              <a:rPr lang="en-US" sz="1800" b="1" dirty="0" err="1">
                <a:latin typeface="Courier New" pitchFamily="-96" charset="0"/>
              </a:rPr>
              <a:t>cmu</a:t>
            </a:r>
            <a:r>
              <a:rPr lang="en-US" sz="1800" b="1" dirty="0">
                <a:latin typeface="Courier New" pitchFamily="-96" charset="0"/>
              </a:rPr>
              <a:t>[5] = { 1, 5, 2, 1, 3 };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int </a:t>
            </a:r>
            <a:r>
              <a:rPr lang="en-US" sz="1800" b="1" dirty="0" err="1">
                <a:latin typeface="Courier New" pitchFamily="-96" charset="0"/>
              </a:rPr>
              <a:t>mit</a:t>
            </a:r>
            <a:r>
              <a:rPr lang="en-US" sz="1800" b="1" dirty="0">
                <a:latin typeface="Courier New" pitchFamily="-96" charset="0"/>
              </a:rPr>
              <a:t>[5] = { 0, 2, 1, 3, 9 };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int </a:t>
            </a:r>
            <a:r>
              <a:rPr lang="en-US" sz="1800" b="1" dirty="0" err="1">
                <a:latin typeface="Courier New" pitchFamily="-96" charset="0"/>
              </a:rPr>
              <a:t>ucb</a:t>
            </a:r>
            <a:r>
              <a:rPr lang="en-US" b="1" dirty="0">
                <a:latin typeface="Courier New" pitchFamily="-96" charset="0"/>
              </a:rPr>
              <a:t>[5] </a:t>
            </a:r>
            <a:r>
              <a:rPr lang="en-US" sz="1800" b="1" dirty="0">
                <a:latin typeface="Courier New" pitchFamily="-96" charset="0"/>
              </a:rPr>
              <a:t>= { 9, 4, 7, 2, 0 };</a:t>
            </a:r>
          </a:p>
        </p:txBody>
      </p:sp>
      <p:sp>
        <p:nvSpPr>
          <p:cNvPr id="7" name="Text Box 31">
            <a:extLst>
              <a:ext uri="{FF2B5EF4-FFF2-40B4-BE49-F238E27FC236}">
                <a16:creationId xmlns:a16="http://schemas.microsoft.com/office/drawing/2014/main" id="{2D355D0F-0687-4375-A61D-FCAABE612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2863101"/>
            <a:ext cx="22352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b="1" dirty="0" err="1">
                <a:latin typeface="Courier New" pitchFamily="-96" charset="0"/>
              </a:rPr>
              <a:t>cmu</a:t>
            </a:r>
            <a:r>
              <a:rPr lang="en-US" sz="1800" b="1" dirty="0">
                <a:latin typeface="Courier New" pitchFamily="-96" charset="0"/>
              </a:rPr>
              <a:t>;</a:t>
            </a:r>
          </a:p>
        </p:txBody>
      </p:sp>
      <p:grpSp>
        <p:nvGrpSpPr>
          <p:cNvPr id="8" name="Group 24">
            <a:extLst>
              <a:ext uri="{FF2B5EF4-FFF2-40B4-BE49-F238E27FC236}">
                <a16:creationId xmlns:a16="http://schemas.microsoft.com/office/drawing/2014/main" id="{D89DF472-68B3-402C-9D03-5BD9B1B588EE}"/>
              </a:ext>
            </a:extLst>
          </p:cNvPr>
          <p:cNvGrpSpPr>
            <a:grpSpLocks/>
          </p:cNvGrpSpPr>
          <p:nvPr/>
        </p:nvGrpSpPr>
        <p:grpSpPr bwMode="auto">
          <a:xfrm>
            <a:off x="1854200" y="2948773"/>
            <a:ext cx="5435600" cy="750887"/>
            <a:chOff x="2412765" y="3429000"/>
            <a:chExt cx="5435835" cy="771209"/>
          </a:xfrm>
        </p:grpSpPr>
        <p:grpSp>
          <p:nvGrpSpPr>
            <p:cNvPr id="9" name="Group 25">
              <a:extLst>
                <a:ext uri="{FF2B5EF4-FFF2-40B4-BE49-F238E27FC236}">
                  <a16:creationId xmlns:a16="http://schemas.microsoft.com/office/drawing/2014/main" id="{EF6BE62A-AD20-4795-8294-B7208B68A0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22" name="Rectangle 26">
                <a:extLst>
                  <a:ext uri="{FF2B5EF4-FFF2-40B4-BE49-F238E27FC236}">
                    <a16:creationId xmlns:a16="http://schemas.microsoft.com/office/drawing/2014/main" id="{074651F0-7D82-4B5F-B316-6496093C2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3" name="Rectangle 27">
                <a:extLst>
                  <a:ext uri="{FF2B5EF4-FFF2-40B4-BE49-F238E27FC236}">
                    <a16:creationId xmlns:a16="http://schemas.microsoft.com/office/drawing/2014/main" id="{01D2F8B1-3632-4865-8B01-F35D3F5F7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24" name="Rectangle 28">
                <a:extLst>
                  <a:ext uri="{FF2B5EF4-FFF2-40B4-BE49-F238E27FC236}">
                    <a16:creationId xmlns:a16="http://schemas.microsoft.com/office/drawing/2014/main" id="{93561553-9CCC-43DC-8FFC-862D8103D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5" name="Rectangle 29">
                <a:extLst>
                  <a:ext uri="{FF2B5EF4-FFF2-40B4-BE49-F238E27FC236}">
                    <a16:creationId xmlns:a16="http://schemas.microsoft.com/office/drawing/2014/main" id="{3F26D5DD-A29F-420F-9F69-FA4AB7C64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6" name="Rectangle 30">
                <a:extLst>
                  <a:ext uri="{FF2B5EF4-FFF2-40B4-BE49-F238E27FC236}">
                    <a16:creationId xmlns:a16="http://schemas.microsoft.com/office/drawing/2014/main" id="{E6B58830-7C8E-4882-B9E9-EEAB92A50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0" name="Text Box 32">
              <a:extLst>
                <a:ext uri="{FF2B5EF4-FFF2-40B4-BE49-F238E27FC236}">
                  <a16:creationId xmlns:a16="http://schemas.microsoft.com/office/drawing/2014/main" id="{B54D2657-1C57-413A-A41F-175421F70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16</a:t>
              </a:r>
            </a:p>
          </p:txBody>
        </p:sp>
        <p:sp>
          <p:nvSpPr>
            <p:cNvPr id="11" name="Text Box 33">
              <a:extLst>
                <a:ext uri="{FF2B5EF4-FFF2-40B4-BE49-F238E27FC236}">
                  <a16:creationId xmlns:a16="http://schemas.microsoft.com/office/drawing/2014/main" id="{135D3E2F-5E22-4111-A1B4-3328C2E66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20</a:t>
              </a:r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15FD09AC-4001-45E9-ADDE-E8407F10FD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Line 35">
              <a:extLst>
                <a:ext uri="{FF2B5EF4-FFF2-40B4-BE49-F238E27FC236}">
                  <a16:creationId xmlns:a16="http://schemas.microsoft.com/office/drawing/2014/main" id="{11A32290-1E86-4BC2-9F74-3D29D484E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" name="Text Box 36">
              <a:extLst>
                <a:ext uri="{FF2B5EF4-FFF2-40B4-BE49-F238E27FC236}">
                  <a16:creationId xmlns:a16="http://schemas.microsoft.com/office/drawing/2014/main" id="{B40F3F35-3720-49DA-97A7-D6EC525CE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24</a:t>
              </a:r>
            </a:p>
          </p:txBody>
        </p:sp>
        <p:sp>
          <p:nvSpPr>
            <p:cNvPr id="15" name="Line 37">
              <a:extLst>
                <a:ext uri="{FF2B5EF4-FFF2-40B4-BE49-F238E27FC236}">
                  <a16:creationId xmlns:a16="http://schemas.microsoft.com/office/drawing/2014/main" id="{7F69C4FC-7256-4248-8B3A-226AA1C065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" name="Text Box 38">
              <a:extLst>
                <a:ext uri="{FF2B5EF4-FFF2-40B4-BE49-F238E27FC236}">
                  <a16:creationId xmlns:a16="http://schemas.microsoft.com/office/drawing/2014/main" id="{1CF02E69-1EF7-47A4-B143-1509FD572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28</a:t>
              </a:r>
            </a:p>
          </p:txBody>
        </p:sp>
        <p:sp>
          <p:nvSpPr>
            <p:cNvPr id="17" name="Line 39">
              <a:extLst>
                <a:ext uri="{FF2B5EF4-FFF2-40B4-BE49-F238E27FC236}">
                  <a16:creationId xmlns:a16="http://schemas.microsoft.com/office/drawing/2014/main" id="{BF62F54E-5BCE-40D7-8B10-76B72B2C61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8" name="Text Box 40">
              <a:extLst>
                <a:ext uri="{FF2B5EF4-FFF2-40B4-BE49-F238E27FC236}">
                  <a16:creationId xmlns:a16="http://schemas.microsoft.com/office/drawing/2014/main" id="{471AE85C-8930-4BB4-B5AB-8BF4D6ABE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32</a:t>
              </a:r>
            </a:p>
          </p:txBody>
        </p:sp>
        <p:sp>
          <p:nvSpPr>
            <p:cNvPr id="19" name="Line 41">
              <a:extLst>
                <a:ext uri="{FF2B5EF4-FFF2-40B4-BE49-F238E27FC236}">
                  <a16:creationId xmlns:a16="http://schemas.microsoft.com/office/drawing/2014/main" id="{93972843-20E6-4D31-933B-FBCC131D2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0" name="Text Box 42">
              <a:extLst>
                <a:ext uri="{FF2B5EF4-FFF2-40B4-BE49-F238E27FC236}">
                  <a16:creationId xmlns:a16="http://schemas.microsoft.com/office/drawing/2014/main" id="{532E4554-3797-4980-8145-B425DDAE5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36</a:t>
              </a:r>
            </a:p>
          </p:txBody>
        </p:sp>
        <p:sp>
          <p:nvSpPr>
            <p:cNvPr id="21" name="Line 43">
              <a:extLst>
                <a:ext uri="{FF2B5EF4-FFF2-40B4-BE49-F238E27FC236}">
                  <a16:creationId xmlns:a16="http://schemas.microsoft.com/office/drawing/2014/main" id="{75D5163C-80AB-4CE0-A7BE-AA84FD3BC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27" name="Text Box 31">
            <a:extLst>
              <a:ext uri="{FF2B5EF4-FFF2-40B4-BE49-F238E27FC236}">
                <a16:creationId xmlns:a16="http://schemas.microsoft.com/office/drawing/2014/main" id="{E0234440-08AD-4BCE-BCA9-A70E167A7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3664788"/>
            <a:ext cx="223361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b="1" dirty="0" err="1">
                <a:latin typeface="Courier New" pitchFamily="-96" charset="0"/>
              </a:rPr>
              <a:t>mit</a:t>
            </a:r>
            <a:r>
              <a:rPr lang="en-US" sz="1800" b="1" dirty="0">
                <a:latin typeface="Courier New" pitchFamily="-96" charset="0"/>
              </a:rPr>
              <a:t>;</a:t>
            </a:r>
          </a:p>
        </p:txBody>
      </p:sp>
      <p:grpSp>
        <p:nvGrpSpPr>
          <p:cNvPr id="28" name="Group 24">
            <a:extLst>
              <a:ext uri="{FF2B5EF4-FFF2-40B4-BE49-F238E27FC236}">
                <a16:creationId xmlns:a16="http://schemas.microsoft.com/office/drawing/2014/main" id="{987B6006-1BEE-4F00-A8E7-84CBF883AEA5}"/>
              </a:ext>
            </a:extLst>
          </p:cNvPr>
          <p:cNvGrpSpPr>
            <a:grpSpLocks/>
          </p:cNvGrpSpPr>
          <p:nvPr/>
        </p:nvGrpSpPr>
        <p:grpSpPr bwMode="auto">
          <a:xfrm>
            <a:off x="1855787" y="3750460"/>
            <a:ext cx="5435600" cy="750888"/>
            <a:chOff x="2412765" y="3429000"/>
            <a:chExt cx="5435835" cy="771209"/>
          </a:xfrm>
        </p:grpSpPr>
        <p:grpSp>
          <p:nvGrpSpPr>
            <p:cNvPr id="29" name="Group 25">
              <a:extLst>
                <a:ext uri="{FF2B5EF4-FFF2-40B4-BE49-F238E27FC236}">
                  <a16:creationId xmlns:a16="http://schemas.microsoft.com/office/drawing/2014/main" id="{8C7F396E-CF59-406E-AD5F-BEFC92FA06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42" name="Rectangle 26">
                <a:extLst>
                  <a:ext uri="{FF2B5EF4-FFF2-40B4-BE49-F238E27FC236}">
                    <a16:creationId xmlns:a16="http://schemas.microsoft.com/office/drawing/2014/main" id="{EB4E6C40-E906-4A44-B75D-53FCDC79E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43" name="Rectangle 27">
                <a:extLst>
                  <a:ext uri="{FF2B5EF4-FFF2-40B4-BE49-F238E27FC236}">
                    <a16:creationId xmlns:a16="http://schemas.microsoft.com/office/drawing/2014/main" id="{2BF0A975-8B43-416D-9361-80FB08CE1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44" name="Rectangle 28">
                <a:extLst>
                  <a:ext uri="{FF2B5EF4-FFF2-40B4-BE49-F238E27FC236}">
                    <a16:creationId xmlns:a16="http://schemas.microsoft.com/office/drawing/2014/main" id="{90DA7CFD-8FAB-4EBF-A2E6-9997B449B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Rectangle 29">
                <a:extLst>
                  <a:ext uri="{FF2B5EF4-FFF2-40B4-BE49-F238E27FC236}">
                    <a16:creationId xmlns:a16="http://schemas.microsoft.com/office/drawing/2014/main" id="{316E46C5-BEB5-47F4-B532-BF87F7EA5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46" name="Rectangle 30">
                <a:extLst>
                  <a:ext uri="{FF2B5EF4-FFF2-40B4-BE49-F238E27FC236}">
                    <a16:creationId xmlns:a16="http://schemas.microsoft.com/office/drawing/2014/main" id="{9A1B0785-F2D2-4D3C-B83B-6D01A5397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9</a:t>
                </a:r>
              </a:p>
            </p:txBody>
          </p:sp>
        </p:grpSp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FAC490EC-1710-4D48-A037-31BAD3FBA0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36</a:t>
              </a:r>
            </a:p>
          </p:txBody>
        </p:sp>
        <p:sp>
          <p:nvSpPr>
            <p:cNvPr id="31" name="Text Box 33">
              <a:extLst>
                <a:ext uri="{FF2B5EF4-FFF2-40B4-BE49-F238E27FC236}">
                  <a16:creationId xmlns:a16="http://schemas.microsoft.com/office/drawing/2014/main" id="{8A6556B3-5DCD-4966-B870-7E3D28938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40</a:t>
              </a:r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41A1F832-8B2E-4EE9-950D-A9189084E1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3" name="Line 35">
              <a:extLst>
                <a:ext uri="{FF2B5EF4-FFF2-40B4-BE49-F238E27FC236}">
                  <a16:creationId xmlns:a16="http://schemas.microsoft.com/office/drawing/2014/main" id="{27AA8795-7ED9-4132-9503-B4C7BF237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7EB3D1C3-9CB4-4B0A-9FF2-94E8EAC56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44</a:t>
              </a:r>
            </a:p>
          </p:txBody>
        </p:sp>
        <p:sp>
          <p:nvSpPr>
            <p:cNvPr id="35" name="Line 37">
              <a:extLst>
                <a:ext uri="{FF2B5EF4-FFF2-40B4-BE49-F238E27FC236}">
                  <a16:creationId xmlns:a16="http://schemas.microsoft.com/office/drawing/2014/main" id="{E5B77C3D-6E5C-4EA4-84E2-72A0E1BC80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6" name="Text Box 38">
              <a:extLst>
                <a:ext uri="{FF2B5EF4-FFF2-40B4-BE49-F238E27FC236}">
                  <a16:creationId xmlns:a16="http://schemas.microsoft.com/office/drawing/2014/main" id="{7DBF473D-8FA4-4C74-9536-4C176FCFE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48</a:t>
              </a:r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618E1564-1B2A-47CB-8884-3A479D4F78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8" name="Text Box 40">
              <a:extLst>
                <a:ext uri="{FF2B5EF4-FFF2-40B4-BE49-F238E27FC236}">
                  <a16:creationId xmlns:a16="http://schemas.microsoft.com/office/drawing/2014/main" id="{3DED44B1-3DF9-4706-8794-4672A9A0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52</a:t>
              </a:r>
            </a:p>
          </p:txBody>
        </p:sp>
        <p:sp>
          <p:nvSpPr>
            <p:cNvPr id="39" name="Line 41">
              <a:extLst>
                <a:ext uri="{FF2B5EF4-FFF2-40B4-BE49-F238E27FC236}">
                  <a16:creationId xmlns:a16="http://schemas.microsoft.com/office/drawing/2014/main" id="{B179C272-21F1-4D7D-8A8C-4C199FF25B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40" name="Text Box 42">
              <a:extLst>
                <a:ext uri="{FF2B5EF4-FFF2-40B4-BE49-F238E27FC236}">
                  <a16:creationId xmlns:a16="http://schemas.microsoft.com/office/drawing/2014/main" id="{7A78FCCD-F2FA-4E6B-AA62-1513C7717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56</a:t>
              </a:r>
            </a:p>
          </p:txBody>
        </p:sp>
        <p:sp>
          <p:nvSpPr>
            <p:cNvPr id="41" name="Line 43">
              <a:extLst>
                <a:ext uri="{FF2B5EF4-FFF2-40B4-BE49-F238E27FC236}">
                  <a16:creationId xmlns:a16="http://schemas.microsoft.com/office/drawing/2014/main" id="{994E7575-8EEF-4F2F-9F8E-4642323EBF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47" name="Text Box 31">
            <a:extLst>
              <a:ext uri="{FF2B5EF4-FFF2-40B4-BE49-F238E27FC236}">
                <a16:creationId xmlns:a16="http://schemas.microsoft.com/office/drawing/2014/main" id="{F7EE2F63-200E-45D5-B204-DA5FD65AB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4502988"/>
            <a:ext cx="22352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b="1" dirty="0" err="1">
                <a:latin typeface="Courier New" pitchFamily="-96" charset="0"/>
              </a:rPr>
              <a:t>ucb</a:t>
            </a:r>
            <a:r>
              <a:rPr lang="en-US" sz="1800" b="1" dirty="0">
                <a:latin typeface="Courier New" pitchFamily="-96" charset="0"/>
              </a:rPr>
              <a:t>;</a:t>
            </a:r>
          </a:p>
        </p:txBody>
      </p:sp>
      <p:grpSp>
        <p:nvGrpSpPr>
          <p:cNvPr id="48" name="Group 24">
            <a:extLst>
              <a:ext uri="{FF2B5EF4-FFF2-40B4-BE49-F238E27FC236}">
                <a16:creationId xmlns:a16="http://schemas.microsoft.com/office/drawing/2014/main" id="{B08ECCB1-DA80-41BA-B1D3-F8E458CA415B}"/>
              </a:ext>
            </a:extLst>
          </p:cNvPr>
          <p:cNvGrpSpPr>
            <a:grpSpLocks/>
          </p:cNvGrpSpPr>
          <p:nvPr/>
        </p:nvGrpSpPr>
        <p:grpSpPr bwMode="auto">
          <a:xfrm>
            <a:off x="1854200" y="4588660"/>
            <a:ext cx="5435600" cy="750888"/>
            <a:chOff x="2412765" y="3429000"/>
            <a:chExt cx="5435835" cy="771209"/>
          </a:xfrm>
        </p:grpSpPr>
        <p:grpSp>
          <p:nvGrpSpPr>
            <p:cNvPr id="49" name="Group 25">
              <a:extLst>
                <a:ext uri="{FF2B5EF4-FFF2-40B4-BE49-F238E27FC236}">
                  <a16:creationId xmlns:a16="http://schemas.microsoft.com/office/drawing/2014/main" id="{3E1CE306-D56E-4C40-AE36-877D6E3DF4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62" name="Rectangle 26">
                <a:extLst>
                  <a:ext uri="{FF2B5EF4-FFF2-40B4-BE49-F238E27FC236}">
                    <a16:creationId xmlns:a16="http://schemas.microsoft.com/office/drawing/2014/main" id="{A61993EB-E270-4197-9031-BD85FDAF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9</a:t>
                </a:r>
              </a:p>
            </p:txBody>
          </p:sp>
          <p:sp>
            <p:nvSpPr>
              <p:cNvPr id="63" name="Rectangle 27">
                <a:extLst>
                  <a:ext uri="{FF2B5EF4-FFF2-40B4-BE49-F238E27FC236}">
                    <a16:creationId xmlns:a16="http://schemas.microsoft.com/office/drawing/2014/main" id="{FA8C872F-D41C-46F7-A811-89D002DD0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64" name="Rectangle 28">
                <a:extLst>
                  <a:ext uri="{FF2B5EF4-FFF2-40B4-BE49-F238E27FC236}">
                    <a16:creationId xmlns:a16="http://schemas.microsoft.com/office/drawing/2014/main" id="{FED9D02B-FE45-4496-AEA6-E0AA29C44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7</a:t>
                </a:r>
              </a:p>
            </p:txBody>
          </p:sp>
          <p:sp>
            <p:nvSpPr>
              <p:cNvPr id="65" name="Rectangle 29">
                <a:extLst>
                  <a:ext uri="{FF2B5EF4-FFF2-40B4-BE49-F238E27FC236}">
                    <a16:creationId xmlns:a16="http://schemas.microsoft.com/office/drawing/2014/main" id="{86560D6C-5E9B-4EA0-AA30-0F3EE9428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D5A1B038-8EE0-43D9-BA64-15DB6C7D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50" name="Text Box 32">
              <a:extLst>
                <a:ext uri="{FF2B5EF4-FFF2-40B4-BE49-F238E27FC236}">
                  <a16:creationId xmlns:a16="http://schemas.microsoft.com/office/drawing/2014/main" id="{96551BFB-374D-40CF-9CA0-5410CC71C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56</a:t>
              </a:r>
            </a:p>
          </p:txBody>
        </p:sp>
        <p:sp>
          <p:nvSpPr>
            <p:cNvPr id="51" name="Text Box 33">
              <a:extLst>
                <a:ext uri="{FF2B5EF4-FFF2-40B4-BE49-F238E27FC236}">
                  <a16:creationId xmlns:a16="http://schemas.microsoft.com/office/drawing/2014/main" id="{6C69E78F-50EA-4EA7-90DC-7EA628648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60</a:t>
              </a:r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B03E8688-FB35-4D46-8078-17CE0D3E35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DE832521-93C3-4B87-8BDE-CCFF0FB67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4" name="Text Box 36">
              <a:extLst>
                <a:ext uri="{FF2B5EF4-FFF2-40B4-BE49-F238E27FC236}">
                  <a16:creationId xmlns:a16="http://schemas.microsoft.com/office/drawing/2014/main" id="{8F177767-1AB7-411C-AC6E-AE451DBBC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64</a:t>
              </a:r>
            </a:p>
          </p:txBody>
        </p:sp>
        <p:sp>
          <p:nvSpPr>
            <p:cNvPr id="55" name="Line 37">
              <a:extLst>
                <a:ext uri="{FF2B5EF4-FFF2-40B4-BE49-F238E27FC236}">
                  <a16:creationId xmlns:a16="http://schemas.microsoft.com/office/drawing/2014/main" id="{34B89CE9-D786-44C3-A6FF-FF979826BC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6" name="Text Box 38">
              <a:extLst>
                <a:ext uri="{FF2B5EF4-FFF2-40B4-BE49-F238E27FC236}">
                  <a16:creationId xmlns:a16="http://schemas.microsoft.com/office/drawing/2014/main" id="{C209EBFB-DC5F-49F9-BD47-E0FA145521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68</a:t>
              </a:r>
            </a:p>
          </p:txBody>
        </p:sp>
        <p:sp>
          <p:nvSpPr>
            <p:cNvPr id="57" name="Line 39">
              <a:extLst>
                <a:ext uri="{FF2B5EF4-FFF2-40B4-BE49-F238E27FC236}">
                  <a16:creationId xmlns:a16="http://schemas.microsoft.com/office/drawing/2014/main" id="{92B43693-D3F4-4F16-A18A-91358ED4D4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8" name="Text Box 40">
              <a:extLst>
                <a:ext uri="{FF2B5EF4-FFF2-40B4-BE49-F238E27FC236}">
                  <a16:creationId xmlns:a16="http://schemas.microsoft.com/office/drawing/2014/main" id="{090EC037-80B3-4E0A-B40A-22A59E474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72</a:t>
              </a:r>
            </a:p>
          </p:txBody>
        </p:sp>
        <p:sp>
          <p:nvSpPr>
            <p:cNvPr id="59" name="Line 41">
              <a:extLst>
                <a:ext uri="{FF2B5EF4-FFF2-40B4-BE49-F238E27FC236}">
                  <a16:creationId xmlns:a16="http://schemas.microsoft.com/office/drawing/2014/main" id="{5D562AF1-12CC-4883-B5E2-F1434391E0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0" name="Text Box 42">
              <a:extLst>
                <a:ext uri="{FF2B5EF4-FFF2-40B4-BE49-F238E27FC236}">
                  <a16:creationId xmlns:a16="http://schemas.microsoft.com/office/drawing/2014/main" id="{2F43BD5F-F84F-4007-BECE-C0CD734B4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76</a:t>
              </a:r>
            </a:p>
          </p:txBody>
        </p:sp>
        <p:sp>
          <p:nvSpPr>
            <p:cNvPr id="61" name="Line 43">
              <a:extLst>
                <a:ext uri="{FF2B5EF4-FFF2-40B4-BE49-F238E27FC236}">
                  <a16:creationId xmlns:a16="http://schemas.microsoft.com/office/drawing/2014/main" id="{65F27BF0-BC64-4DBD-AF85-3716D2E86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6254470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972A8F-68DC-4B16-A5E1-FE8DF180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数组引用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FC78AC-1E22-403D-A9F2-6F70B7DC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711E79-9C0A-410F-BA05-00B63B12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09186E-E2A1-471D-B6C5-681F29AE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63D720-FD85-49D1-9F43-BAB42FCA5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668706"/>
            <a:ext cx="368491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 </a:t>
            </a:r>
            <a:r>
              <a:rPr lang="en-US" sz="1800" b="1" dirty="0" err="1">
                <a:latin typeface="Courier New" pitchFamily="-96" charset="0"/>
              </a:rPr>
              <a:t>get_digit</a:t>
            </a:r>
            <a:endParaRPr lang="en-US" sz="1800" b="1" dirty="0">
              <a:latin typeface="Courier New" pitchFamily="-96" charset="0"/>
            </a:endParaRP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(</a:t>
            </a:r>
            <a:r>
              <a:rPr lang="en-US" sz="1800" b="1" dirty="0" err="1">
                <a:latin typeface="Courier New" pitchFamily="-96" charset="0"/>
              </a:rPr>
              <a:t>zip_dig</a:t>
            </a:r>
            <a:r>
              <a:rPr lang="en-US" sz="1800" b="1" dirty="0">
                <a:latin typeface="Courier New" pitchFamily="-96" charset="0"/>
              </a:rPr>
              <a:t> z, 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return z[digit];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65F932-B569-4F72-A2D0-C96BCFD8B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619008"/>
            <a:ext cx="5334000" cy="9207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sz="1800" b="1" dirty="0">
                <a:latin typeface="Courier New" pitchFamily="-96" charset="0"/>
              </a:rPr>
              <a:t>  # %</a:t>
            </a:r>
            <a:r>
              <a:rPr lang="en-US" sz="1800" b="1" dirty="0" err="1">
                <a:latin typeface="Courier New" pitchFamily="-96" charset="0"/>
              </a:rPr>
              <a:t>rdi</a:t>
            </a:r>
            <a:r>
              <a:rPr lang="en-US" sz="1800" b="1" dirty="0">
                <a:latin typeface="Courier New" pitchFamily="-96" charset="0"/>
              </a:rPr>
              <a:t> = z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sz="1800" b="1" dirty="0">
                <a:latin typeface="Courier New" pitchFamily="-96" charset="0"/>
              </a:rPr>
              <a:t>  # %</a:t>
            </a:r>
            <a:r>
              <a:rPr lang="en-US" sz="1800" b="1" dirty="0" err="1">
                <a:latin typeface="Courier New" pitchFamily="-96" charset="0"/>
              </a:rPr>
              <a:t>rsi</a:t>
            </a:r>
            <a:r>
              <a:rPr lang="en-US" sz="1800" b="1" dirty="0">
                <a:latin typeface="Courier New" pitchFamily="-96" charset="0"/>
              </a:rPr>
              <a:t> = digit</a:t>
            </a:r>
            <a:endParaRPr lang="cs-CZ" sz="1800" b="1" dirty="0">
              <a:latin typeface="Courier New" pitchFamily="-96" charset="0"/>
            </a:endParaRP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cs-CZ" sz="1800" b="1" dirty="0" err="1">
                <a:latin typeface="Courier New" pitchFamily="-96" charset="0"/>
              </a:rPr>
              <a:t>movl</a:t>
            </a:r>
            <a:r>
              <a:rPr lang="cs-CZ" sz="1800" b="1" dirty="0">
                <a:latin typeface="Courier New" pitchFamily="-96" charset="0"/>
              </a:rPr>
              <a:t> (%rdi,%rsi,4), %</a:t>
            </a:r>
            <a:r>
              <a:rPr lang="cs-CZ" sz="1800" b="1" dirty="0" err="1">
                <a:latin typeface="Courier New" pitchFamily="-96" charset="0"/>
              </a:rPr>
              <a:t>eax</a:t>
            </a:r>
            <a:r>
              <a:rPr lang="en-US" sz="1800" b="1" dirty="0">
                <a:latin typeface="Courier New" pitchFamily="-96" charset="0"/>
              </a:rPr>
              <a:t>  # z[digit]</a:t>
            </a:r>
          </a:p>
        </p:txBody>
      </p:sp>
      <p:sp>
        <p:nvSpPr>
          <p:cNvPr id="9" name="Text Box 31">
            <a:extLst>
              <a:ext uri="{FF2B5EF4-FFF2-40B4-BE49-F238E27FC236}">
                <a16:creationId xmlns:a16="http://schemas.microsoft.com/office/drawing/2014/main" id="{FECF8125-39EC-4D61-952B-FF21129C9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05" y="1581152"/>
            <a:ext cx="19304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b="1" dirty="0" err="1">
                <a:latin typeface="Courier New" pitchFamily="-96" charset="0"/>
              </a:rPr>
              <a:t>cmu</a:t>
            </a:r>
            <a:r>
              <a:rPr lang="en-US" sz="1800" b="1" dirty="0">
                <a:latin typeface="Courier New" pitchFamily="-96" charset="0"/>
              </a:rPr>
              <a:t>;</a:t>
            </a: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D477C299-9462-4C96-814C-B193F3385D03}"/>
              </a:ext>
            </a:extLst>
          </p:cNvPr>
          <p:cNvGrpSpPr>
            <a:grpSpLocks/>
          </p:cNvGrpSpPr>
          <p:nvPr/>
        </p:nvGrpSpPr>
        <p:grpSpPr bwMode="auto">
          <a:xfrm>
            <a:off x="2369505" y="1628777"/>
            <a:ext cx="5435600" cy="750887"/>
            <a:chOff x="2412765" y="3429000"/>
            <a:chExt cx="5435835" cy="771209"/>
          </a:xfrm>
        </p:grpSpPr>
        <p:grpSp>
          <p:nvGrpSpPr>
            <p:cNvPr id="11" name="Group 25">
              <a:extLst>
                <a:ext uri="{FF2B5EF4-FFF2-40B4-BE49-F238E27FC236}">
                  <a16:creationId xmlns:a16="http://schemas.microsoft.com/office/drawing/2014/main" id="{9BDDA274-D14D-4B67-A156-3169BF328E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24" name="Rectangle 26">
                <a:extLst>
                  <a:ext uri="{FF2B5EF4-FFF2-40B4-BE49-F238E27FC236}">
                    <a16:creationId xmlns:a16="http://schemas.microsoft.com/office/drawing/2014/main" id="{435F4674-BE60-45A5-B2E9-B313A49C2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5" name="Rectangle 27">
                <a:extLst>
                  <a:ext uri="{FF2B5EF4-FFF2-40B4-BE49-F238E27FC236}">
                    <a16:creationId xmlns:a16="http://schemas.microsoft.com/office/drawing/2014/main" id="{68B39C27-7AD6-4897-87B4-2D8003978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26" name="Rectangle 28">
                <a:extLst>
                  <a:ext uri="{FF2B5EF4-FFF2-40B4-BE49-F238E27FC236}">
                    <a16:creationId xmlns:a16="http://schemas.microsoft.com/office/drawing/2014/main" id="{80738A8A-8858-474B-8E51-4CE37ED34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9F53A270-F77D-4505-9CA4-5EF9BD56D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6AE86E9F-D701-49B6-8225-8E2E30882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800" b="1" dirty="0">
                    <a:latin typeface="Calibri" pitchFamily="34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12" name="Text Box 32">
              <a:extLst>
                <a:ext uri="{FF2B5EF4-FFF2-40B4-BE49-F238E27FC236}">
                  <a16:creationId xmlns:a16="http://schemas.microsoft.com/office/drawing/2014/main" id="{E286FB4E-839A-4E91-93C7-D9D425A8E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16</a:t>
              </a:r>
            </a:p>
          </p:txBody>
        </p:sp>
        <p:sp>
          <p:nvSpPr>
            <p:cNvPr id="13" name="Text Box 33">
              <a:extLst>
                <a:ext uri="{FF2B5EF4-FFF2-40B4-BE49-F238E27FC236}">
                  <a16:creationId xmlns:a16="http://schemas.microsoft.com/office/drawing/2014/main" id="{A5DD96E8-4D61-48E7-9864-638BED360E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20</a:t>
              </a:r>
            </a:p>
          </p:txBody>
        </p:sp>
        <p:sp>
          <p:nvSpPr>
            <p:cNvPr id="14" name="Line 34">
              <a:extLst>
                <a:ext uri="{FF2B5EF4-FFF2-40B4-BE49-F238E27FC236}">
                  <a16:creationId xmlns:a16="http://schemas.microsoft.com/office/drawing/2014/main" id="{D4E12912-B495-42E8-8A8A-C25BF5256A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5" name="Line 35">
              <a:extLst>
                <a:ext uri="{FF2B5EF4-FFF2-40B4-BE49-F238E27FC236}">
                  <a16:creationId xmlns:a16="http://schemas.microsoft.com/office/drawing/2014/main" id="{DC99A4A2-DE9F-46F7-833B-0ADE1D8BD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" name="Text Box 36">
              <a:extLst>
                <a:ext uri="{FF2B5EF4-FFF2-40B4-BE49-F238E27FC236}">
                  <a16:creationId xmlns:a16="http://schemas.microsoft.com/office/drawing/2014/main" id="{6A804940-7008-4FAA-BB38-041CBBA0F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24</a:t>
              </a:r>
            </a:p>
          </p:txBody>
        </p:sp>
        <p:sp>
          <p:nvSpPr>
            <p:cNvPr id="17" name="Line 37">
              <a:extLst>
                <a:ext uri="{FF2B5EF4-FFF2-40B4-BE49-F238E27FC236}">
                  <a16:creationId xmlns:a16="http://schemas.microsoft.com/office/drawing/2014/main" id="{6FAA9A1A-57B4-4ED4-B6A3-1718B8ED75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8" name="Text Box 38">
              <a:extLst>
                <a:ext uri="{FF2B5EF4-FFF2-40B4-BE49-F238E27FC236}">
                  <a16:creationId xmlns:a16="http://schemas.microsoft.com/office/drawing/2014/main" id="{489E0078-7E0E-4A21-B43A-262080D40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28</a:t>
              </a:r>
            </a:p>
          </p:txBody>
        </p:sp>
        <p:sp>
          <p:nvSpPr>
            <p:cNvPr id="19" name="Line 39">
              <a:extLst>
                <a:ext uri="{FF2B5EF4-FFF2-40B4-BE49-F238E27FC236}">
                  <a16:creationId xmlns:a16="http://schemas.microsoft.com/office/drawing/2014/main" id="{DD80F6FA-09DF-4BD0-B5BC-F972DE0FF9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0" name="Text Box 40">
              <a:extLst>
                <a:ext uri="{FF2B5EF4-FFF2-40B4-BE49-F238E27FC236}">
                  <a16:creationId xmlns:a16="http://schemas.microsoft.com/office/drawing/2014/main" id="{FC490DA8-CF6E-4C0A-8216-65AFBD272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32</a:t>
              </a:r>
            </a:p>
          </p:txBody>
        </p:sp>
        <p:sp>
          <p:nvSpPr>
            <p:cNvPr id="21" name="Line 41">
              <a:extLst>
                <a:ext uri="{FF2B5EF4-FFF2-40B4-BE49-F238E27FC236}">
                  <a16:creationId xmlns:a16="http://schemas.microsoft.com/office/drawing/2014/main" id="{BB51127B-81C4-4530-9F05-C70C951562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id="{C5B70834-A579-4B5A-B66C-F6F536D42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alibri" pitchFamily="-96" charset="0"/>
                </a:rPr>
                <a:t>36</a:t>
              </a:r>
            </a:p>
          </p:txBody>
        </p:sp>
        <p:sp>
          <p:nvSpPr>
            <p:cNvPr id="23" name="Line 43">
              <a:extLst>
                <a:ext uri="{FF2B5EF4-FFF2-40B4-BE49-F238E27FC236}">
                  <a16:creationId xmlns:a16="http://schemas.microsoft.com/office/drawing/2014/main" id="{21E7283F-1B02-4FCA-A65D-52116ADA5E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0E57F0B5-A0C6-4F47-B4E5-95829C7F2627}"/>
              </a:ext>
            </a:extLst>
          </p:cNvPr>
          <p:cNvSpPr txBox="1">
            <a:spLocks/>
          </p:cNvSpPr>
          <p:nvPr/>
        </p:nvSpPr>
        <p:spPr>
          <a:xfrm>
            <a:off x="5715000" y="3002228"/>
            <a:ext cx="3429000" cy="2981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246063"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-96" charset="2"/>
              <a:buChar char="n"/>
            </a:pP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%</a:t>
            </a:r>
            <a:r>
              <a:rPr lang="en-US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rdi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存放数组的首地址</a:t>
            </a:r>
            <a:endParaRPr 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01638" indent="-246063"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-96" charset="2"/>
              <a:buChar char="n"/>
            </a:pP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%</a:t>
            </a:r>
            <a:r>
              <a:rPr lang="en-US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rsi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存放数组索引</a:t>
            </a:r>
            <a:endParaRPr 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01638" indent="-246063"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-96" charset="2"/>
              <a:buChar char="n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索引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%</a:t>
            </a:r>
            <a:r>
              <a:rPr lang="en-US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rdi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+ 4*%</a:t>
            </a:r>
            <a:r>
              <a:rPr lang="en-US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rsi</a:t>
            </a:r>
            <a:endParaRPr 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01638" indent="-246063">
              <a:spcBef>
                <a:spcPct val="25000"/>
              </a:spcBef>
              <a:buClr>
                <a:schemeClr val="hlink"/>
              </a:buClr>
              <a:buSzPct val="75000"/>
              <a:buFont typeface="Wingdings" pitchFamily="-96" charset="2"/>
              <a:buChar char="n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数值</a:t>
            </a:r>
            <a:r>
              <a:rPr 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(%rdi,%rsi,4)</a:t>
            </a:r>
          </a:p>
        </p:txBody>
      </p:sp>
    </p:spTree>
    <p:extLst>
      <p:ext uri="{BB962C8B-B14F-4D97-AF65-F5344CB8AC3E}">
        <p14:creationId xmlns:p14="http://schemas.microsoft.com/office/powerpoint/2010/main" val="380144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E235137-5D93-4DDE-B005-791597761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、嵌套的数组</a:t>
            </a:r>
            <a:endParaRPr lang="en-US" altLang="zh-CN" dirty="0"/>
          </a:p>
          <a:p>
            <a:r>
              <a:rPr lang="zh-CN" altLang="en-US" dirty="0">
                <a:latin typeface="Calibri" pitchFamily="-96" charset="0"/>
              </a:rPr>
              <a:t>定义</a:t>
            </a:r>
            <a:r>
              <a:rPr lang="en-US" altLang="zh-CN" i="1" dirty="0">
                <a:latin typeface="Calibri" pitchFamily="-96" charset="0"/>
              </a:rPr>
              <a:t>T</a:t>
            </a:r>
            <a:r>
              <a:rPr lang="en-US" altLang="zh-CN" dirty="0">
                <a:latin typeface="Calibri" pitchFamily="-96" charset="0"/>
              </a:rPr>
              <a:t>   </a:t>
            </a:r>
            <a:r>
              <a:rPr lang="en-US" altLang="zh-CN" b="1" dirty="0">
                <a:latin typeface="Courier New" pitchFamily="-96" charset="0"/>
              </a:rPr>
              <a:t>A</a:t>
            </a:r>
            <a:r>
              <a:rPr lang="en-US" altLang="zh-CN" dirty="0">
                <a:latin typeface="Courier New" pitchFamily="-96" charset="0"/>
              </a:rPr>
              <a:t>[</a:t>
            </a:r>
            <a:r>
              <a:rPr lang="en-US" altLang="zh-CN" i="1" dirty="0">
                <a:latin typeface="Calibri" pitchFamily="-96" charset="0"/>
              </a:rPr>
              <a:t>R</a:t>
            </a:r>
            <a:r>
              <a:rPr lang="en-US" altLang="zh-CN" dirty="0">
                <a:latin typeface="Courier New" pitchFamily="-96" charset="0"/>
              </a:rPr>
              <a:t>][</a:t>
            </a:r>
            <a:r>
              <a:rPr lang="en-US" altLang="zh-CN" i="1" dirty="0">
                <a:latin typeface="Calibri" pitchFamily="-96" charset="0"/>
              </a:rPr>
              <a:t>C</a:t>
            </a:r>
            <a:r>
              <a:rPr lang="en-US" altLang="zh-CN" dirty="0">
                <a:latin typeface="Courier New" pitchFamily="-96" charset="0"/>
              </a:rPr>
              <a:t>];</a:t>
            </a:r>
            <a:endParaRPr lang="en-US" altLang="zh-CN" dirty="0">
              <a:latin typeface="Calibri" pitchFamily="-96" charset="0"/>
            </a:endParaRPr>
          </a:p>
          <a:p>
            <a:pPr lvl="1"/>
            <a:r>
              <a:rPr lang="en-US" altLang="zh-CN" dirty="0">
                <a:latin typeface="Calibri" pitchFamily="-96" charset="0"/>
              </a:rPr>
              <a:t>T</a:t>
            </a:r>
            <a:r>
              <a:rPr lang="zh-CN" altLang="en-US" dirty="0">
                <a:latin typeface="Calibri" pitchFamily="-96" charset="0"/>
              </a:rPr>
              <a:t>是二维数组</a:t>
            </a:r>
            <a:endParaRPr lang="en-US" altLang="zh-CN" dirty="0">
              <a:latin typeface="Calibri" pitchFamily="-96" charset="0"/>
            </a:endParaRPr>
          </a:p>
          <a:p>
            <a:pPr lvl="1"/>
            <a:r>
              <a:rPr lang="en-US" altLang="zh-CN" i="1" dirty="0">
                <a:latin typeface="Calibri" pitchFamily="-96" charset="0"/>
              </a:rPr>
              <a:t>R</a:t>
            </a:r>
            <a:r>
              <a:rPr lang="en-US" altLang="zh-CN" dirty="0">
                <a:latin typeface="Calibri" pitchFamily="-96" charset="0"/>
              </a:rPr>
              <a:t> </a:t>
            </a:r>
            <a:r>
              <a:rPr lang="zh-CN" altLang="en-US" dirty="0">
                <a:latin typeface="Calibri" pitchFamily="-96" charset="0"/>
              </a:rPr>
              <a:t>是行数</a:t>
            </a:r>
            <a:r>
              <a:rPr lang="en-US" altLang="zh-CN" dirty="0">
                <a:latin typeface="Calibri" pitchFamily="-96" charset="0"/>
              </a:rPr>
              <a:t>, </a:t>
            </a:r>
            <a:r>
              <a:rPr lang="en-US" altLang="zh-CN" i="1" dirty="0">
                <a:latin typeface="Calibri" pitchFamily="-96" charset="0"/>
              </a:rPr>
              <a:t>C</a:t>
            </a:r>
            <a:r>
              <a:rPr lang="zh-CN" altLang="en-US" dirty="0">
                <a:latin typeface="Calibri" pitchFamily="-96" charset="0"/>
              </a:rPr>
              <a:t>是列数</a:t>
            </a:r>
            <a:endParaRPr lang="en-US" altLang="zh-CN" dirty="0">
              <a:latin typeface="Calibri" pitchFamily="-96" charset="0"/>
            </a:endParaRPr>
          </a:p>
          <a:p>
            <a:pPr lvl="1"/>
            <a:r>
              <a:rPr lang="en-US" altLang="zh-CN" dirty="0">
                <a:latin typeface="Calibri" pitchFamily="-96" charset="0"/>
              </a:rPr>
              <a:t>K</a:t>
            </a:r>
            <a:r>
              <a:rPr lang="zh-CN" altLang="en-US" dirty="0">
                <a:latin typeface="Calibri" pitchFamily="-96" charset="0"/>
              </a:rPr>
              <a:t>是</a:t>
            </a:r>
            <a:r>
              <a:rPr lang="en-US" altLang="zh-CN" dirty="0">
                <a:latin typeface="Calibri" pitchFamily="-96" charset="0"/>
              </a:rPr>
              <a:t>T</a:t>
            </a:r>
            <a:r>
              <a:rPr lang="zh-CN" altLang="en-US" dirty="0">
                <a:latin typeface="Calibri" pitchFamily="-96" charset="0"/>
              </a:rPr>
              <a:t>中元素的数据类型</a:t>
            </a:r>
            <a:endParaRPr lang="en-US" altLang="zh-CN" dirty="0">
              <a:latin typeface="Calibri" pitchFamily="-96" charset="0"/>
            </a:endParaRPr>
          </a:p>
          <a:p>
            <a:r>
              <a:rPr lang="zh-CN" altLang="en-US" dirty="0">
                <a:latin typeface="Calibri" pitchFamily="-96" charset="0"/>
              </a:rPr>
              <a:t>数组尺寸</a:t>
            </a:r>
            <a:endParaRPr lang="en-US" altLang="zh-CN" dirty="0">
              <a:latin typeface="Calibri" pitchFamily="-96" charset="0"/>
            </a:endParaRPr>
          </a:p>
          <a:p>
            <a:pPr lvl="1"/>
            <a:r>
              <a:rPr lang="en-US" altLang="zh-CN" i="1" dirty="0">
                <a:latin typeface="Calibri" pitchFamily="-96" charset="0"/>
              </a:rPr>
              <a:t>R</a:t>
            </a:r>
            <a:r>
              <a:rPr lang="en-US" altLang="zh-CN" dirty="0">
                <a:latin typeface="Calibri" pitchFamily="-96" charset="0"/>
              </a:rPr>
              <a:t> * </a:t>
            </a:r>
            <a:r>
              <a:rPr lang="en-US" altLang="zh-CN" i="1" dirty="0">
                <a:latin typeface="Calibri" pitchFamily="-96" charset="0"/>
              </a:rPr>
              <a:t>C </a:t>
            </a:r>
            <a:r>
              <a:rPr lang="en-US" altLang="zh-CN" dirty="0">
                <a:latin typeface="Calibri" pitchFamily="-96" charset="0"/>
              </a:rPr>
              <a:t>* </a:t>
            </a:r>
            <a:r>
              <a:rPr lang="en-US" altLang="zh-CN" i="1" dirty="0">
                <a:latin typeface="Calibri" pitchFamily="-96" charset="0"/>
              </a:rPr>
              <a:t>K </a:t>
            </a:r>
            <a:r>
              <a:rPr lang="zh-CN" altLang="en-US" dirty="0">
                <a:latin typeface="Calibri" pitchFamily="-96" charset="0"/>
              </a:rPr>
              <a:t>字节</a:t>
            </a:r>
            <a:endParaRPr lang="en-US" altLang="zh-CN" dirty="0">
              <a:latin typeface="Calibri" pitchFamily="-96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835564-F250-411B-81D2-ED4A83D3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02ED3-E294-44F4-A8A4-D41FC9AD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B5C6C0-1835-4D47-8D42-D795F336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107</a:t>
            </a:fld>
            <a:endParaRPr lang="zh-CN" alt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A9671052-8DA1-4AC6-A4AB-471A4E991EEA}"/>
              </a:ext>
            </a:extLst>
          </p:cNvPr>
          <p:cNvGrpSpPr>
            <a:grpSpLocks/>
          </p:cNvGrpSpPr>
          <p:nvPr/>
        </p:nvGrpSpPr>
        <p:grpSpPr bwMode="auto">
          <a:xfrm>
            <a:off x="4860625" y="1263770"/>
            <a:ext cx="3959525" cy="2316192"/>
            <a:chOff x="2208" y="2688"/>
            <a:chExt cx="2544" cy="1392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C8417D5D-374C-4F82-B343-B7AAF9AFE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>
                  <a:latin typeface="Courier New" pitchFamily="-96" charset="0"/>
                </a:rPr>
                <a:t>A[0][0]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F86A18C-BDA9-4F09-A275-1F07D3D74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sz="1800">
                  <a:latin typeface="Courier New" pitchFamily="-96" charset="0"/>
                </a:rPr>
                <a:t>A[0][C-1]</a:t>
              </a: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7F80504A-F740-4ECB-A144-6078BE28A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>
                  <a:latin typeface="Courier New" pitchFamily="-96" charset="0"/>
                </a:rPr>
                <a:t>A[R-1][0]</a:t>
              </a: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E7BCD421-7A59-4A31-B200-05875EEDA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8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86D9093B-BC30-40FD-B1A0-37A687948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74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F90250E9-96CA-48F5-8C49-CA2A4D6D5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sz="1800">
                  <a:latin typeface="Courier New" pitchFamily="-96" charset="0"/>
                </a:rPr>
                <a:t>A[R-1][C-1]</a:t>
              </a: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8FD47EA7-B32A-4A74-9ADC-0EED84EDB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sz="1800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sz="1800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8B65A9FC-6139-4BA7-AB78-B93A1BF20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800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sz="1800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sz="1800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4695DF55-68E6-4B4F-BD90-66C30BEFD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>
                <a:latin typeface="Calibri" pitchFamily="-96" charset="0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9AE8D6B-D95F-4708-996D-BB18E73A42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6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>
                <a:latin typeface="Calibri" pitchFamily="-96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CC735EC-64EE-485A-A68B-DD4F08E96CA6}"/>
              </a:ext>
            </a:extLst>
          </p:cNvPr>
          <p:cNvGrpSpPr/>
          <p:nvPr/>
        </p:nvGrpSpPr>
        <p:grpSpPr>
          <a:xfrm>
            <a:off x="679150" y="4433725"/>
            <a:ext cx="8362950" cy="1695450"/>
            <a:chOff x="323850" y="4857750"/>
            <a:chExt cx="8362950" cy="1695450"/>
          </a:xfrm>
        </p:grpSpPr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192640BF-5DF9-4844-870E-EA8A47E48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850" y="4857750"/>
              <a:ext cx="2012950" cy="39687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2000" b="1">
                  <a:latin typeface="Courier New" pitchFamily="-96" charset="0"/>
                </a:rPr>
                <a:t>int A[R][C];</a:t>
              </a:r>
            </a:p>
          </p:txBody>
        </p:sp>
        <p:grpSp>
          <p:nvGrpSpPr>
            <p:cNvPr id="18" name="Group 16">
              <a:extLst>
                <a:ext uri="{FF2B5EF4-FFF2-40B4-BE49-F238E27FC236}">
                  <a16:creationId xmlns:a16="http://schemas.microsoft.com/office/drawing/2014/main" id="{91E32AA0-A046-4FEF-8149-9927FDDC5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5257800"/>
              <a:ext cx="8229600" cy="990600"/>
              <a:chOff x="336" y="3408"/>
              <a:chExt cx="5184" cy="624"/>
            </a:xfrm>
          </p:grpSpPr>
          <p:grpSp>
            <p:nvGrpSpPr>
              <p:cNvPr id="19" name="Group 17">
                <a:extLst>
                  <a:ext uri="{FF2B5EF4-FFF2-40B4-BE49-F238E27FC236}">
                    <a16:creationId xmlns:a16="http://schemas.microsoft.com/office/drawing/2014/main" id="{FA07354B-A397-43EB-8057-E99A8AA35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3408"/>
                <a:ext cx="1344" cy="624"/>
                <a:chOff x="1488" y="3504"/>
                <a:chExt cx="1344" cy="624"/>
              </a:xfrm>
            </p:grpSpPr>
            <p:sp>
              <p:nvSpPr>
                <p:cNvPr id="29" name="Rectangle 20">
                  <a:extLst>
                    <a:ext uri="{FF2B5EF4-FFF2-40B4-BE49-F238E27FC236}">
                      <a16:creationId xmlns:a16="http://schemas.microsoft.com/office/drawing/2014/main" id="{26BB5066-184F-405E-A0BE-4228035992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1344" cy="624"/>
                </a:xfrm>
                <a:prstGeom prst="rect">
                  <a:avLst/>
                </a:prstGeom>
                <a:solidFill>
                  <a:srgbClr val="F1C7C7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• • •</a:t>
                  </a:r>
                </a:p>
              </p:txBody>
            </p:sp>
            <p:sp>
              <p:nvSpPr>
                <p:cNvPr id="30" name="Rectangle 18">
                  <a:extLst>
                    <a:ext uri="{FF2B5EF4-FFF2-40B4-BE49-F238E27FC236}">
                      <a16:creationId xmlns:a16="http://schemas.microsoft.com/office/drawing/2014/main" id="{A3600DF5-69BA-4E8E-90E3-E30639FB5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384" cy="624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</p:txBody>
            </p:sp>
            <p:sp>
              <p:nvSpPr>
                <p:cNvPr id="31" name="Rectangle 19">
                  <a:extLst>
                    <a:ext uri="{FF2B5EF4-FFF2-40B4-BE49-F238E27FC236}">
                      <a16:creationId xmlns:a16="http://schemas.microsoft.com/office/drawing/2014/main" id="{73032CBA-57D1-4A50-9EA1-38F60BD18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3504"/>
                  <a:ext cx="384" cy="624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[C-1]</a:t>
                  </a:r>
                </a:p>
              </p:txBody>
            </p:sp>
          </p:grpSp>
          <p:grpSp>
            <p:nvGrpSpPr>
              <p:cNvPr id="20" name="Group 21">
                <a:extLst>
                  <a:ext uri="{FF2B5EF4-FFF2-40B4-BE49-F238E27FC236}">
                    <a16:creationId xmlns:a16="http://schemas.microsoft.com/office/drawing/2014/main" id="{1BA5D8A5-2961-4274-AE8F-32ABDADD33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3408"/>
                <a:ext cx="1344" cy="624"/>
                <a:chOff x="1488" y="3504"/>
                <a:chExt cx="1344" cy="624"/>
              </a:xfrm>
            </p:grpSpPr>
            <p:sp>
              <p:nvSpPr>
                <p:cNvPr id="26" name="Rectangle 24">
                  <a:extLst>
                    <a:ext uri="{FF2B5EF4-FFF2-40B4-BE49-F238E27FC236}">
                      <a16:creationId xmlns:a16="http://schemas.microsoft.com/office/drawing/2014/main" id="{B4A88518-9158-4821-93FC-1E93F6D2E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1344" cy="624"/>
                </a:xfrm>
                <a:prstGeom prst="rect">
                  <a:avLst/>
                </a:prstGeom>
                <a:solidFill>
                  <a:srgbClr val="F6F5BD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• • •</a:t>
                  </a:r>
                </a:p>
              </p:txBody>
            </p:sp>
            <p:sp>
              <p:nvSpPr>
                <p:cNvPr id="27" name="Rectangle 22">
                  <a:extLst>
                    <a:ext uri="{FF2B5EF4-FFF2-40B4-BE49-F238E27FC236}">
                      <a16:creationId xmlns:a16="http://schemas.microsoft.com/office/drawing/2014/main" id="{61C701D2-FB51-4C4A-96A8-B8B8529397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384" cy="624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[1]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</p:txBody>
            </p:sp>
            <p:sp>
              <p:nvSpPr>
                <p:cNvPr id="28" name="Rectangle 23">
                  <a:extLst>
                    <a:ext uri="{FF2B5EF4-FFF2-40B4-BE49-F238E27FC236}">
                      <a16:creationId xmlns:a16="http://schemas.microsoft.com/office/drawing/2014/main" id="{6D70E93A-E6BC-411F-8E7B-F18747500D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3504"/>
                  <a:ext cx="384" cy="624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[1]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[C-1]</a:t>
                  </a:r>
                </a:p>
              </p:txBody>
            </p:sp>
          </p:grpSp>
          <p:grpSp>
            <p:nvGrpSpPr>
              <p:cNvPr id="21" name="Group 25">
                <a:extLst>
                  <a:ext uri="{FF2B5EF4-FFF2-40B4-BE49-F238E27FC236}">
                    <a16:creationId xmlns:a16="http://schemas.microsoft.com/office/drawing/2014/main" id="{E958286C-329E-4027-91B8-E091D9B859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3408"/>
                <a:ext cx="1344" cy="624"/>
                <a:chOff x="1488" y="3504"/>
                <a:chExt cx="1344" cy="624"/>
              </a:xfrm>
            </p:grpSpPr>
            <p:sp>
              <p:nvSpPr>
                <p:cNvPr id="23" name="Rectangle 28">
                  <a:extLst>
                    <a:ext uri="{FF2B5EF4-FFF2-40B4-BE49-F238E27FC236}">
                      <a16:creationId xmlns:a16="http://schemas.microsoft.com/office/drawing/2014/main" id="{AC4EF1C1-C475-410E-A247-82D70E4921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1344" cy="624"/>
                </a:xfrm>
                <a:prstGeom prst="rect">
                  <a:avLst/>
                </a:prstGeom>
                <a:solidFill>
                  <a:srgbClr val="D5F1C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• • •</a:t>
                  </a:r>
                </a:p>
              </p:txBody>
            </p:sp>
            <p:sp>
              <p:nvSpPr>
                <p:cNvPr id="24" name="Rectangle 26">
                  <a:extLst>
                    <a:ext uri="{FF2B5EF4-FFF2-40B4-BE49-F238E27FC236}">
                      <a16:creationId xmlns:a16="http://schemas.microsoft.com/office/drawing/2014/main" id="{6D7D2D08-252D-488C-9C26-B31F69755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384" cy="624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[R-1]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</p:txBody>
            </p:sp>
            <p:sp>
              <p:nvSpPr>
                <p:cNvPr id="25" name="Rectangle 27">
                  <a:extLst>
                    <a:ext uri="{FF2B5EF4-FFF2-40B4-BE49-F238E27FC236}">
                      <a16:creationId xmlns:a16="http://schemas.microsoft.com/office/drawing/2014/main" id="{2D102731-5D4B-4593-85B5-91731D1B2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3504"/>
                  <a:ext cx="384" cy="624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[R-1]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[C-1]</a:t>
                  </a:r>
                </a:p>
              </p:txBody>
            </p:sp>
          </p:grpSp>
          <p:sp>
            <p:nvSpPr>
              <p:cNvPr id="22" name="Rectangle 29">
                <a:extLst>
                  <a:ext uri="{FF2B5EF4-FFF2-40B4-BE49-F238E27FC236}">
                    <a16:creationId xmlns:a16="http://schemas.microsoft.com/office/drawing/2014/main" id="{76FC8117-C487-4773-808E-60C002607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408"/>
                <a:ext cx="1152" cy="62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b="1">
                    <a:latin typeface="Courier New" pitchFamily="-96" charset="0"/>
                  </a:rPr>
                  <a:t>•  •  •</a:t>
                </a:r>
              </a:p>
            </p:txBody>
          </p:sp>
        </p:grp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7FEF9173-DD1C-4C13-B3D7-4626BF2C00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" y="6324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B864F819-FFA6-49FE-ADEF-980744848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6324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CA9AF5E7-5371-4A19-B92F-BC5EB1195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" y="6477000"/>
              <a:ext cx="8229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083971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6187100-9038-4278-A284-C8525E30F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嵌套数组的行优先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4438DC-B5DD-49E6-BE80-951853B0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F4CC9A-FEAD-4D7E-B482-377759CF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9C9C75-9FB2-4841-84A4-9AC1F271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108</a:t>
            </a:fld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F50EB00-A1AF-431C-A4C8-BBF4A561D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3" y="1488356"/>
            <a:ext cx="3122074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zh-CN" sz="1800" b="1" dirty="0">
                <a:latin typeface="Courier New" pitchFamily="-96" charset="0"/>
              </a:rPr>
              <a:t>int </a:t>
            </a:r>
            <a:r>
              <a:rPr lang="en-US" sz="1800" b="1" dirty="0" err="1">
                <a:latin typeface="Courier New" pitchFamily="-96" charset="0"/>
              </a:rPr>
              <a:t>pgh</a:t>
            </a:r>
            <a:r>
              <a:rPr lang="en-US" sz="1800" b="1" dirty="0">
                <a:latin typeface="Courier New" pitchFamily="-96" charset="0"/>
              </a:rPr>
              <a:t>[4][5] = 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 {1, 5, 2, 2, 1 }};</a:t>
            </a: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1D4727D-C129-4534-BE16-DF18FE78C6F9}"/>
              </a:ext>
            </a:extLst>
          </p:cNvPr>
          <p:cNvGrpSpPr/>
          <p:nvPr/>
        </p:nvGrpSpPr>
        <p:grpSpPr>
          <a:xfrm>
            <a:off x="2641600" y="3097059"/>
            <a:ext cx="6623050" cy="1285875"/>
            <a:chOff x="1672822" y="3071147"/>
            <a:chExt cx="6623050" cy="1285875"/>
          </a:xfrm>
        </p:grpSpPr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423DAF5A-1877-492A-BE9A-42F646B82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1422" y="38379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3F1E02B6-10F4-4F39-978F-41CB0A670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822" y="3990310"/>
              <a:ext cx="458788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b="1">
                  <a:latin typeface="Courier New" pitchFamily="-96" charset="0"/>
                </a:rPr>
                <a:t>76</a:t>
              </a: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73A17317-D774-419B-9971-DAD8AD76B2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422" y="38379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81EC1874-FA94-4968-87FC-0DAD56FD8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822" y="3990310"/>
              <a:ext cx="458788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b="1">
                  <a:latin typeface="Courier New" pitchFamily="-96" charset="0"/>
                </a:rPr>
                <a:t>96</a:t>
              </a: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A6F01919-7E6D-4A93-BF20-54AECB5D55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9422" y="38379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09141A9A-3805-45D1-8421-6499284C3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2560" y="3990310"/>
              <a:ext cx="595312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b="1">
                  <a:latin typeface="Courier New" pitchFamily="-96" charset="0"/>
                </a:rPr>
                <a:t>116</a:t>
              </a:r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D65334AE-B7E3-42F8-AABD-F4A9CEEC93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73422" y="38379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54CD3810-6200-4D1A-8B6B-086BCC0D9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6560" y="3990310"/>
              <a:ext cx="595312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b="1">
                  <a:latin typeface="Courier New" pitchFamily="-96" charset="0"/>
                </a:rPr>
                <a:t>136</a:t>
              </a: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CAB39E14-92FA-4B1F-A7D4-FDD567BA8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97422" y="38379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44928F93-4F24-4DA5-A5DE-68A1AB05C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0560" y="3990310"/>
              <a:ext cx="595312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b="1">
                  <a:latin typeface="Courier New" pitchFamily="-96" charset="0"/>
                </a:rPr>
                <a:t>156</a:t>
              </a:r>
            </a:p>
          </p:txBody>
        </p: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965BF64D-ED7B-4057-A7DF-F514F4F5E2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1422" y="3075910"/>
              <a:ext cx="1524000" cy="762000"/>
              <a:chOff x="816" y="2640"/>
              <a:chExt cx="960" cy="480"/>
            </a:xfrm>
          </p:grpSpPr>
          <p:sp>
            <p:nvSpPr>
              <p:cNvPr id="19" name="Rectangle 20">
                <a:extLst>
                  <a:ext uri="{FF2B5EF4-FFF2-40B4-BE49-F238E27FC236}">
                    <a16:creationId xmlns:a16="http://schemas.microsoft.com/office/drawing/2014/main" id="{A226F2F1-B5D9-4E67-823A-005AB568A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C6AE9038-58BC-4DA9-9867-08E972DE1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5</a:t>
                </a:r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D7ABAD50-B18D-481B-A117-51CA4F338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2</a:t>
                </a:r>
              </a:p>
            </p:txBody>
          </p:sp>
          <p:sp>
            <p:nvSpPr>
              <p:cNvPr id="22" name="Rectangle 23">
                <a:extLst>
                  <a:ext uri="{FF2B5EF4-FFF2-40B4-BE49-F238E27FC236}">
                    <a16:creationId xmlns:a16="http://schemas.microsoft.com/office/drawing/2014/main" id="{07CA41A6-EFC0-4C22-9827-F8844B771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0</a:t>
                </a:r>
              </a:p>
            </p:txBody>
          </p:sp>
          <p:sp>
            <p:nvSpPr>
              <p:cNvPr id="23" name="Rectangle 24">
                <a:extLst>
                  <a:ext uri="{FF2B5EF4-FFF2-40B4-BE49-F238E27FC236}">
                    <a16:creationId xmlns:a16="http://schemas.microsoft.com/office/drawing/2014/main" id="{5CB43C09-8D69-4DF1-A218-3AA15AC54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6</a:t>
                </a:r>
              </a:p>
            </p:txBody>
          </p:sp>
        </p:grpSp>
        <p:grpSp>
          <p:nvGrpSpPr>
            <p:cNvPr id="24" name="Group 25">
              <a:extLst>
                <a:ext uri="{FF2B5EF4-FFF2-40B4-BE49-F238E27FC236}">
                  <a16:creationId xmlns:a16="http://schemas.microsoft.com/office/drawing/2014/main" id="{3689C927-F719-49CE-95AB-8069E132D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5422" y="3075910"/>
              <a:ext cx="1524000" cy="762000"/>
              <a:chOff x="816" y="2640"/>
              <a:chExt cx="960" cy="480"/>
            </a:xfrm>
          </p:grpSpPr>
          <p:sp>
            <p:nvSpPr>
              <p:cNvPr id="25" name="Rectangle 26">
                <a:extLst>
                  <a:ext uri="{FF2B5EF4-FFF2-40B4-BE49-F238E27FC236}">
                    <a16:creationId xmlns:a16="http://schemas.microsoft.com/office/drawing/2014/main" id="{2569268F-0F98-414E-8F9C-62D83E49F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  <p:sp>
            <p:nvSpPr>
              <p:cNvPr id="26" name="Rectangle 27">
                <a:extLst>
                  <a:ext uri="{FF2B5EF4-FFF2-40B4-BE49-F238E27FC236}">
                    <a16:creationId xmlns:a16="http://schemas.microsoft.com/office/drawing/2014/main" id="{18B702C5-DD48-4FBF-A98A-E6FC33FBD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5</a:t>
                </a:r>
              </a:p>
            </p:txBody>
          </p:sp>
          <p:sp>
            <p:nvSpPr>
              <p:cNvPr id="27" name="Rectangle 28">
                <a:extLst>
                  <a:ext uri="{FF2B5EF4-FFF2-40B4-BE49-F238E27FC236}">
                    <a16:creationId xmlns:a16="http://schemas.microsoft.com/office/drawing/2014/main" id="{5F94DDEC-C8D4-4A0C-97E9-E0224AC82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2</a:t>
                </a:r>
              </a:p>
            </p:txBody>
          </p:sp>
          <p:sp>
            <p:nvSpPr>
              <p:cNvPr id="28" name="Rectangle 29">
                <a:extLst>
                  <a:ext uri="{FF2B5EF4-FFF2-40B4-BE49-F238E27FC236}">
                    <a16:creationId xmlns:a16="http://schemas.microsoft.com/office/drawing/2014/main" id="{9C8674D8-A1BE-4EC1-839D-5A57ADBCD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438F42A2-87A8-4A0D-96F6-B24FB2395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3</a:t>
                </a:r>
              </a:p>
            </p:txBody>
          </p:sp>
        </p:grpSp>
        <p:grpSp>
          <p:nvGrpSpPr>
            <p:cNvPr id="30" name="Group 31">
              <a:extLst>
                <a:ext uri="{FF2B5EF4-FFF2-40B4-BE49-F238E27FC236}">
                  <a16:creationId xmlns:a16="http://schemas.microsoft.com/office/drawing/2014/main" id="{91D004D7-D140-4E2A-91C3-04C7C285B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9422" y="3075910"/>
              <a:ext cx="1524000" cy="762000"/>
              <a:chOff x="816" y="2640"/>
              <a:chExt cx="960" cy="480"/>
            </a:xfrm>
          </p:grpSpPr>
          <p:sp>
            <p:nvSpPr>
              <p:cNvPr id="31" name="Rectangle 32">
                <a:extLst>
                  <a:ext uri="{FF2B5EF4-FFF2-40B4-BE49-F238E27FC236}">
                    <a16:creationId xmlns:a16="http://schemas.microsoft.com/office/drawing/2014/main" id="{5581586D-729D-49D6-BF17-003AF1C2B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2" name="Rectangle 33">
                <a:extLst>
                  <a:ext uri="{FF2B5EF4-FFF2-40B4-BE49-F238E27FC236}">
                    <a16:creationId xmlns:a16="http://schemas.microsoft.com/office/drawing/2014/main" id="{84BFD72A-DEEB-4ABA-95AD-D126D0FBB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33" name="Rectangle 34">
                <a:extLst>
                  <a:ext uri="{FF2B5EF4-FFF2-40B4-BE49-F238E27FC236}">
                    <a16:creationId xmlns:a16="http://schemas.microsoft.com/office/drawing/2014/main" id="{9F285885-E763-40A0-B767-4C2694DB3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34" name="Rectangle 35">
                <a:extLst>
                  <a:ext uri="{FF2B5EF4-FFF2-40B4-BE49-F238E27FC236}">
                    <a16:creationId xmlns:a16="http://schemas.microsoft.com/office/drawing/2014/main" id="{7711E3C3-2B19-433B-A1D0-B99F38513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5" name="Rectangle 36">
                <a:extLst>
                  <a:ext uri="{FF2B5EF4-FFF2-40B4-BE49-F238E27FC236}">
                    <a16:creationId xmlns:a16="http://schemas.microsoft.com/office/drawing/2014/main" id="{536DA790-5216-4984-9F37-FF68282C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36" name="Group 37">
              <a:extLst>
                <a:ext uri="{FF2B5EF4-FFF2-40B4-BE49-F238E27FC236}">
                  <a16:creationId xmlns:a16="http://schemas.microsoft.com/office/drawing/2014/main" id="{52B5F24D-779D-4DD8-B771-A06CC9D3D8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3422" y="3071147"/>
              <a:ext cx="1524000" cy="766763"/>
              <a:chOff x="816" y="2637"/>
              <a:chExt cx="960" cy="483"/>
            </a:xfrm>
          </p:grpSpPr>
          <p:sp>
            <p:nvSpPr>
              <p:cNvPr id="37" name="Rectangle 38">
                <a:extLst>
                  <a:ext uri="{FF2B5EF4-FFF2-40B4-BE49-F238E27FC236}">
                    <a16:creationId xmlns:a16="http://schemas.microsoft.com/office/drawing/2014/main" id="{0ADC1E61-2D82-430D-9293-ACDD45315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  <p:sp>
            <p:nvSpPr>
              <p:cNvPr id="38" name="Rectangle 39">
                <a:extLst>
                  <a:ext uri="{FF2B5EF4-FFF2-40B4-BE49-F238E27FC236}">
                    <a16:creationId xmlns:a16="http://schemas.microsoft.com/office/drawing/2014/main" id="{C8FC5906-5851-44D6-AA22-B244442E9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640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5</a:t>
                </a:r>
              </a:p>
            </p:txBody>
          </p:sp>
          <p:sp>
            <p:nvSpPr>
              <p:cNvPr id="39" name="Rectangle 40">
                <a:extLst>
                  <a:ext uri="{FF2B5EF4-FFF2-40B4-BE49-F238E27FC236}">
                    <a16:creationId xmlns:a16="http://schemas.microsoft.com/office/drawing/2014/main" id="{93E9FC19-DC03-4B99-A387-83A521CF8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40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2</a:t>
                </a:r>
              </a:p>
            </p:txBody>
          </p:sp>
          <p:sp>
            <p:nvSpPr>
              <p:cNvPr id="40" name="Rectangle 41">
                <a:extLst>
                  <a:ext uri="{FF2B5EF4-FFF2-40B4-BE49-F238E27FC236}">
                    <a16:creationId xmlns:a16="http://schemas.microsoft.com/office/drawing/2014/main" id="{1D4E4578-23EB-4574-8228-C8B8AB380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637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2</a:t>
                </a:r>
              </a:p>
            </p:txBody>
          </p:sp>
          <p:sp>
            <p:nvSpPr>
              <p:cNvPr id="41" name="Rectangle 42">
                <a:extLst>
                  <a:ext uri="{FF2B5EF4-FFF2-40B4-BE49-F238E27FC236}">
                    <a16:creationId xmlns:a16="http://schemas.microsoft.com/office/drawing/2014/main" id="{51882D90-74F8-43F9-9965-17096AF5D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</p:grpSp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id="{A51BA862-9408-4A2A-8D76-A574E0D75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422" y="3075910"/>
              <a:ext cx="15240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 b="1">
                <a:latin typeface="Calibri" pitchFamily="-96" charset="0"/>
              </a:endParaRPr>
            </a:p>
          </p:txBody>
        </p:sp>
        <p:sp>
          <p:nvSpPr>
            <p:cNvPr id="43" name="Rectangle 44">
              <a:extLst>
                <a:ext uri="{FF2B5EF4-FFF2-40B4-BE49-F238E27FC236}">
                  <a16:creationId xmlns:a16="http://schemas.microsoft.com/office/drawing/2014/main" id="{ACE529B6-B165-4769-84EB-B018C350D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422" y="3075910"/>
              <a:ext cx="15240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 b="1">
                <a:latin typeface="Calibri" pitchFamily="-96" charset="0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5AC7A264-7BF9-4B1E-85C7-E525E7CBC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9422" y="3075910"/>
              <a:ext cx="15240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 b="1">
                <a:latin typeface="Calibri" pitchFamily="-96" charset="0"/>
              </a:endParaRPr>
            </a:p>
          </p:txBody>
        </p:sp>
        <p:sp>
          <p:nvSpPr>
            <p:cNvPr id="45" name="Rectangle 46">
              <a:extLst>
                <a:ext uri="{FF2B5EF4-FFF2-40B4-BE49-F238E27FC236}">
                  <a16:creationId xmlns:a16="http://schemas.microsoft.com/office/drawing/2014/main" id="{6AC50325-D4D6-44AC-BCD7-27403F993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422" y="3075910"/>
              <a:ext cx="15240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 b="1">
                <a:latin typeface="Calibri" pitchFamily="-96" charset="0"/>
              </a:endParaRPr>
            </a:p>
          </p:txBody>
        </p:sp>
      </p:grpSp>
      <p:sp>
        <p:nvSpPr>
          <p:cNvPr id="46" name="标注: 线形 45">
            <a:extLst>
              <a:ext uri="{FF2B5EF4-FFF2-40B4-BE49-F238E27FC236}">
                <a16:creationId xmlns:a16="http://schemas.microsoft.com/office/drawing/2014/main" id="{BA3DB957-B757-4B8A-BC44-7540E852FC1D}"/>
              </a:ext>
            </a:extLst>
          </p:cNvPr>
          <p:cNvSpPr/>
          <p:nvPr/>
        </p:nvSpPr>
        <p:spPr>
          <a:xfrm>
            <a:off x="7067159" y="1802556"/>
            <a:ext cx="1837426" cy="1110172"/>
          </a:xfrm>
          <a:prstGeom prst="borderCallout1">
            <a:avLst>
              <a:gd name="adj1" fmla="val 18750"/>
              <a:gd name="adj2" fmla="val -8333"/>
              <a:gd name="adj3" fmla="val 116385"/>
              <a:gd name="adj4" fmla="val -54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行优先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数组元素在内存中的排列按照行优先的原则</a:t>
            </a:r>
          </a:p>
        </p:txBody>
      </p:sp>
      <p:sp>
        <p:nvSpPr>
          <p:cNvPr id="105" name="Text Box 25">
            <a:extLst>
              <a:ext uri="{FF2B5EF4-FFF2-40B4-BE49-F238E27FC236}">
                <a16:creationId xmlns:a16="http://schemas.microsoft.com/office/drawing/2014/main" id="{DB856D0E-23EE-4469-92C1-56AFCB0A4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63" y="6054753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b="1" dirty="0">
                <a:latin typeface="Courier New" pitchFamily="-96" charset="0"/>
              </a:rPr>
              <a:t>A</a:t>
            </a:r>
          </a:p>
        </p:txBody>
      </p:sp>
      <p:sp>
        <p:nvSpPr>
          <p:cNvPr id="117" name="Text Box 38">
            <a:extLst>
              <a:ext uri="{FF2B5EF4-FFF2-40B4-BE49-F238E27FC236}">
                <a16:creationId xmlns:a16="http://schemas.microsoft.com/office/drawing/2014/main" id="{7DC30C63-B516-4DFA-90EB-B11A60E3E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771" y="6051578"/>
            <a:ext cx="181451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1" dirty="0" err="1">
                <a:latin typeface="Courier New" pitchFamily="-96" charset="0"/>
              </a:rPr>
              <a:t>A+(i</a:t>
            </a:r>
            <a:r>
              <a:rPr lang="en-US" sz="1800" b="1" dirty="0">
                <a:latin typeface="Courier New" pitchFamily="-96" charset="0"/>
              </a:rPr>
              <a:t>*C*4)</a:t>
            </a:r>
          </a:p>
        </p:txBody>
      </p:sp>
      <p:sp>
        <p:nvSpPr>
          <p:cNvPr id="118" name="Text Box 39">
            <a:extLst>
              <a:ext uri="{FF2B5EF4-FFF2-40B4-BE49-F238E27FC236}">
                <a16:creationId xmlns:a16="http://schemas.microsoft.com/office/drawing/2014/main" id="{0F23EA6C-1DAD-4078-BD76-90C645D1C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7225" y="6051578"/>
            <a:ext cx="228600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1" dirty="0">
                <a:latin typeface="Courier New" pitchFamily="-96" charset="0"/>
              </a:rPr>
              <a:t>A+((R-1)*C*4)</a:t>
            </a:r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AD4B0E2E-8869-4323-B55C-216DB90F578A}"/>
              </a:ext>
            </a:extLst>
          </p:cNvPr>
          <p:cNvGrpSpPr/>
          <p:nvPr/>
        </p:nvGrpSpPr>
        <p:grpSpPr>
          <a:xfrm>
            <a:off x="617539" y="4379643"/>
            <a:ext cx="8305800" cy="1752600"/>
            <a:chOff x="617539" y="4379643"/>
            <a:chExt cx="8305800" cy="1752600"/>
          </a:xfrm>
        </p:grpSpPr>
        <p:sp>
          <p:nvSpPr>
            <p:cNvPr id="84" name="Rectangle 2">
              <a:extLst>
                <a:ext uri="{FF2B5EF4-FFF2-40B4-BE49-F238E27FC236}">
                  <a16:creationId xmlns:a16="http://schemas.microsoft.com/office/drawing/2014/main" id="{D2AF0198-8D27-4320-BFE0-06FD502DD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339" y="4913043"/>
              <a:ext cx="990600" cy="9906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alibri" pitchFamily="-96" charset="0"/>
                </a:rPr>
                <a:t>•  •  •</a:t>
              </a:r>
            </a:p>
          </p:txBody>
        </p:sp>
        <p:grpSp>
          <p:nvGrpSpPr>
            <p:cNvPr id="85" name="Group 5">
              <a:extLst>
                <a:ext uri="{FF2B5EF4-FFF2-40B4-BE49-F238E27FC236}">
                  <a16:creationId xmlns:a16="http://schemas.microsoft.com/office/drawing/2014/main" id="{40C26294-8339-460D-B4A1-5DA057F6FC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1739" y="4379643"/>
              <a:ext cx="2133600" cy="1524000"/>
              <a:chOff x="1680" y="2064"/>
              <a:chExt cx="1344" cy="960"/>
            </a:xfrm>
          </p:grpSpPr>
          <p:grpSp>
            <p:nvGrpSpPr>
              <p:cNvPr id="86" name="Group 6">
                <a:extLst>
                  <a:ext uri="{FF2B5EF4-FFF2-40B4-BE49-F238E27FC236}">
                    <a16:creationId xmlns:a16="http://schemas.microsoft.com/office/drawing/2014/main" id="{4DB259EB-5BDF-4D5E-BB2F-4D9C4A7586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2400"/>
                <a:ext cx="1344" cy="624"/>
                <a:chOff x="1488" y="3504"/>
                <a:chExt cx="1344" cy="624"/>
              </a:xfrm>
            </p:grpSpPr>
            <p:sp>
              <p:nvSpPr>
                <p:cNvPr id="92" name="Rectangle 9">
                  <a:extLst>
                    <a:ext uri="{FF2B5EF4-FFF2-40B4-BE49-F238E27FC236}">
                      <a16:creationId xmlns:a16="http://schemas.microsoft.com/office/drawing/2014/main" id="{7CCDF357-9CA0-4FA0-B0A1-C11A90A9AB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1344" cy="62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alibri" pitchFamily="34" charset="0"/>
                      <a:ea typeface="+mn-ea"/>
                      <a:cs typeface="+mn-cs"/>
                    </a:rPr>
                    <a:t>• • •</a:t>
                  </a:r>
                </a:p>
              </p:txBody>
            </p:sp>
            <p:sp>
              <p:nvSpPr>
                <p:cNvPr id="93" name="Rectangle 7">
                  <a:extLst>
                    <a:ext uri="{FF2B5EF4-FFF2-40B4-BE49-F238E27FC236}">
                      <a16:creationId xmlns:a16="http://schemas.microsoft.com/office/drawing/2014/main" id="{A09E1387-E4C9-4361-BD39-A5162D687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7" y="3504"/>
                  <a:ext cx="384" cy="62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A</a:t>
                  </a:r>
                </a:p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[</a:t>
                  </a:r>
                  <a:r>
                    <a:rPr lang="en-US" sz="1600" b="1" dirty="0" err="1">
                      <a:latin typeface="Courier New" pitchFamily="49" charset="0"/>
                      <a:ea typeface="+mn-ea"/>
                      <a:cs typeface="+mn-cs"/>
                    </a:rPr>
                    <a:t>i</a:t>
                  </a: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]</a:t>
                  </a:r>
                </a:p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[0]</a:t>
                  </a:r>
                </a:p>
              </p:txBody>
            </p:sp>
            <p:sp>
              <p:nvSpPr>
                <p:cNvPr id="94" name="Rectangle 8">
                  <a:extLst>
                    <a:ext uri="{FF2B5EF4-FFF2-40B4-BE49-F238E27FC236}">
                      <a16:creationId xmlns:a16="http://schemas.microsoft.com/office/drawing/2014/main" id="{331910DE-4F80-4A58-AEFE-23724CC83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3504"/>
                  <a:ext cx="384" cy="62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A</a:t>
                  </a:r>
                </a:p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[</a:t>
                  </a:r>
                  <a:r>
                    <a:rPr lang="en-US" sz="1600" b="1" dirty="0" err="1">
                      <a:latin typeface="Courier New" pitchFamily="49" charset="0"/>
                      <a:ea typeface="+mn-ea"/>
                      <a:cs typeface="+mn-cs"/>
                    </a:rPr>
                    <a:t>i</a:t>
                  </a: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]</a:t>
                  </a:r>
                </a:p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[C-1]</a:t>
                  </a:r>
                </a:p>
              </p:txBody>
            </p:sp>
          </p:grpSp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2EABD418-B594-4C55-A6F0-06FE2D39D8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88" name="Line 11">
                <a:extLst>
                  <a:ext uri="{FF2B5EF4-FFF2-40B4-BE49-F238E27FC236}">
                    <a16:creationId xmlns:a16="http://schemas.microsoft.com/office/drawing/2014/main" id="{BC4BD7EB-0234-4AA2-BE9A-9866F81D8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89" name="Line 12">
                <a:extLst>
                  <a:ext uri="{FF2B5EF4-FFF2-40B4-BE49-F238E27FC236}">
                    <a16:creationId xmlns:a16="http://schemas.microsoft.com/office/drawing/2014/main" id="{DCA9CD0F-B085-4EDE-9528-F375F0B1D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90" name="Line 13">
                <a:extLst>
                  <a:ext uri="{FF2B5EF4-FFF2-40B4-BE49-F238E27FC236}">
                    <a16:creationId xmlns:a16="http://schemas.microsoft.com/office/drawing/2014/main" id="{C912FDF9-9687-41DC-8BCB-EF0B69D6A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208"/>
                <a:ext cx="13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91" name="Rectangle 14">
                <a:extLst>
                  <a:ext uri="{FF2B5EF4-FFF2-40B4-BE49-F238E27FC236}">
                    <a16:creationId xmlns:a16="http://schemas.microsoft.com/office/drawing/2014/main" id="{F63764EB-308B-4907-B36D-A0FCB68AE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06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600" b="1">
                    <a:latin typeface="Courier New" pitchFamily="-96" charset="0"/>
                  </a:rPr>
                  <a:t>A[i]</a:t>
                </a:r>
                <a:endParaRPr lang="en-US" sz="1600" b="1">
                  <a:latin typeface="Calibri" pitchFamily="-96" charset="0"/>
                </a:endParaRPr>
              </a:p>
            </p:txBody>
          </p:sp>
        </p:grpSp>
        <p:grpSp>
          <p:nvGrpSpPr>
            <p:cNvPr id="95" name="Group 15">
              <a:extLst>
                <a:ext uri="{FF2B5EF4-FFF2-40B4-BE49-F238E27FC236}">
                  <a16:creationId xmlns:a16="http://schemas.microsoft.com/office/drawing/2014/main" id="{7525D0F8-8F39-41D2-AF20-3CCE12726D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9739" y="4379643"/>
              <a:ext cx="2133600" cy="1524000"/>
              <a:chOff x="4176" y="2064"/>
              <a:chExt cx="1344" cy="960"/>
            </a:xfrm>
          </p:grpSpPr>
          <p:grpSp>
            <p:nvGrpSpPr>
              <p:cNvPr id="96" name="Group 16">
                <a:extLst>
                  <a:ext uri="{FF2B5EF4-FFF2-40B4-BE49-F238E27FC236}">
                    <a16:creationId xmlns:a16="http://schemas.microsoft.com/office/drawing/2014/main" id="{C7EF07DD-7A6C-492E-A4BB-4EEB633C72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400"/>
                <a:ext cx="1344" cy="624"/>
                <a:chOff x="1488" y="3504"/>
                <a:chExt cx="1344" cy="624"/>
              </a:xfrm>
            </p:grpSpPr>
            <p:sp>
              <p:nvSpPr>
                <p:cNvPr id="101" name="Rectangle 19">
                  <a:extLst>
                    <a:ext uri="{FF2B5EF4-FFF2-40B4-BE49-F238E27FC236}">
                      <a16:creationId xmlns:a16="http://schemas.microsoft.com/office/drawing/2014/main" id="{04555E9B-E8E2-4AEF-A031-3923400359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1344" cy="624"/>
                </a:xfrm>
                <a:prstGeom prst="rect">
                  <a:avLst/>
                </a:prstGeom>
                <a:solidFill>
                  <a:srgbClr val="D5F1C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alibri" pitchFamily="-96" charset="0"/>
                    </a:rPr>
                    <a:t>• • •</a:t>
                  </a:r>
                </a:p>
              </p:txBody>
            </p:sp>
            <p:sp>
              <p:nvSpPr>
                <p:cNvPr id="102" name="Rectangle 17">
                  <a:extLst>
                    <a:ext uri="{FF2B5EF4-FFF2-40B4-BE49-F238E27FC236}">
                      <a16:creationId xmlns:a16="http://schemas.microsoft.com/office/drawing/2014/main" id="{BE70C70C-7643-4385-8EA7-14F18013D9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384" cy="624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[R-1]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</p:txBody>
            </p:sp>
            <p:sp>
              <p:nvSpPr>
                <p:cNvPr id="103" name="Rectangle 18">
                  <a:extLst>
                    <a:ext uri="{FF2B5EF4-FFF2-40B4-BE49-F238E27FC236}">
                      <a16:creationId xmlns:a16="http://schemas.microsoft.com/office/drawing/2014/main" id="{4D0A2C57-82F0-4FFA-8485-23442CCC5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3504"/>
                  <a:ext cx="384" cy="624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[R-1]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[C-1]</a:t>
                  </a:r>
                </a:p>
              </p:txBody>
            </p:sp>
          </p:grpSp>
          <p:sp>
            <p:nvSpPr>
              <p:cNvPr id="97" name="Line 20">
                <a:extLst>
                  <a:ext uri="{FF2B5EF4-FFF2-40B4-BE49-F238E27FC236}">
                    <a16:creationId xmlns:a16="http://schemas.microsoft.com/office/drawing/2014/main" id="{C784FD48-FDBD-473D-9740-D49652532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98" name="Line 21">
                <a:extLst>
                  <a:ext uri="{FF2B5EF4-FFF2-40B4-BE49-F238E27FC236}">
                    <a16:creationId xmlns:a16="http://schemas.microsoft.com/office/drawing/2014/main" id="{4B3DFDFC-7D08-4AAC-ABD7-F9D7C1D8A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0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99" name="Line 22">
                <a:extLst>
                  <a:ext uri="{FF2B5EF4-FFF2-40B4-BE49-F238E27FC236}">
                    <a16:creationId xmlns:a16="http://schemas.microsoft.com/office/drawing/2014/main" id="{675C15C9-8A7C-456E-BC73-86E97EAF9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2208"/>
                <a:ext cx="13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100" name="Rectangle 23">
                <a:extLst>
                  <a:ext uri="{FF2B5EF4-FFF2-40B4-BE49-F238E27FC236}">
                    <a16:creationId xmlns:a16="http://schemas.microsoft.com/office/drawing/2014/main" id="{1C6A4152-0A69-4A57-A08E-5E1B1B242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06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600" b="1">
                    <a:latin typeface="Courier New" pitchFamily="-96" charset="0"/>
                  </a:rPr>
                  <a:t>A[R-1]</a:t>
                </a:r>
                <a:endParaRPr lang="en-US" sz="1600" b="1">
                  <a:latin typeface="Calibri" pitchFamily="-96" charset="0"/>
                </a:endParaRPr>
              </a:p>
            </p:txBody>
          </p:sp>
        </p:grpSp>
        <p:sp>
          <p:nvSpPr>
            <p:cNvPr id="104" name="Rectangle 24">
              <a:extLst>
                <a:ext uri="{FF2B5EF4-FFF2-40B4-BE49-F238E27FC236}">
                  <a16:creationId xmlns:a16="http://schemas.microsoft.com/office/drawing/2014/main" id="{12B0936F-FB66-4542-9484-E43BCBEBD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1139" y="4913043"/>
              <a:ext cx="990600" cy="9906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alibri" pitchFamily="-96" charset="0"/>
                </a:rPr>
                <a:t>•  •  •</a:t>
              </a:r>
            </a:p>
          </p:txBody>
        </p:sp>
        <p:sp>
          <p:nvSpPr>
            <p:cNvPr id="106" name="Line 26">
              <a:extLst>
                <a:ext uri="{FF2B5EF4-FFF2-40B4-BE49-F238E27FC236}">
                  <a16:creationId xmlns:a16="http://schemas.microsoft.com/office/drawing/2014/main" id="{9701791B-19F7-4AD3-8B37-6CD8E55D4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7539" y="590364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07" name="Line 27">
              <a:extLst>
                <a:ext uri="{FF2B5EF4-FFF2-40B4-BE49-F238E27FC236}">
                  <a16:creationId xmlns:a16="http://schemas.microsoft.com/office/drawing/2014/main" id="{BD7D9E0D-976C-4A8E-97CF-CFC71F692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9" y="590364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grpSp>
          <p:nvGrpSpPr>
            <p:cNvPr id="108" name="Group 28">
              <a:extLst>
                <a:ext uri="{FF2B5EF4-FFF2-40B4-BE49-F238E27FC236}">
                  <a16:creationId xmlns:a16="http://schemas.microsoft.com/office/drawing/2014/main" id="{8ADF8552-768F-4D50-9DCB-28845D6F17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539" y="4379643"/>
              <a:ext cx="2133600" cy="1524000"/>
              <a:chOff x="336" y="2064"/>
              <a:chExt cx="1344" cy="960"/>
            </a:xfrm>
          </p:grpSpPr>
          <p:grpSp>
            <p:nvGrpSpPr>
              <p:cNvPr id="109" name="Group 29">
                <a:extLst>
                  <a:ext uri="{FF2B5EF4-FFF2-40B4-BE49-F238E27FC236}">
                    <a16:creationId xmlns:a16="http://schemas.microsoft.com/office/drawing/2014/main" id="{A0F19085-4058-4DEE-892F-71DF92F9F6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0"/>
                <a:ext cx="1344" cy="624"/>
                <a:chOff x="1488" y="3504"/>
                <a:chExt cx="1344" cy="624"/>
              </a:xfrm>
            </p:grpSpPr>
            <p:sp>
              <p:nvSpPr>
                <p:cNvPr id="114" name="Rectangle 32">
                  <a:extLst>
                    <a:ext uri="{FF2B5EF4-FFF2-40B4-BE49-F238E27FC236}">
                      <a16:creationId xmlns:a16="http://schemas.microsoft.com/office/drawing/2014/main" id="{C3F80C6E-AE91-41EE-8E6E-5DEDD20227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1344" cy="624"/>
                </a:xfrm>
                <a:prstGeom prst="rect">
                  <a:avLst/>
                </a:prstGeom>
                <a:solidFill>
                  <a:srgbClr val="F1C7C7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alibri" pitchFamily="-96" charset="0"/>
                    </a:rPr>
                    <a:t>• • •</a:t>
                  </a:r>
                </a:p>
              </p:txBody>
            </p:sp>
            <p:sp>
              <p:nvSpPr>
                <p:cNvPr id="115" name="Rectangle 30">
                  <a:extLst>
                    <a:ext uri="{FF2B5EF4-FFF2-40B4-BE49-F238E27FC236}">
                      <a16:creationId xmlns:a16="http://schemas.microsoft.com/office/drawing/2014/main" id="{A8B41961-98DF-4B4C-AC76-91F024B3C8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384" cy="624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</p:txBody>
            </p:sp>
            <p:sp>
              <p:nvSpPr>
                <p:cNvPr id="116" name="Rectangle 31">
                  <a:extLst>
                    <a:ext uri="{FF2B5EF4-FFF2-40B4-BE49-F238E27FC236}">
                      <a16:creationId xmlns:a16="http://schemas.microsoft.com/office/drawing/2014/main" id="{AE875681-94B7-4DBA-8779-74E08CF12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3504"/>
                  <a:ext cx="384" cy="624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[C-1]</a:t>
                  </a:r>
                </a:p>
              </p:txBody>
            </p:sp>
          </p:grpSp>
          <p:sp>
            <p:nvSpPr>
              <p:cNvPr id="110" name="Line 33">
                <a:extLst>
                  <a:ext uri="{FF2B5EF4-FFF2-40B4-BE49-F238E27FC236}">
                    <a16:creationId xmlns:a16="http://schemas.microsoft.com/office/drawing/2014/main" id="{C49C0C90-783B-48D1-BD10-361D94BD8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111" name="Line 34">
                <a:extLst>
                  <a:ext uri="{FF2B5EF4-FFF2-40B4-BE49-F238E27FC236}">
                    <a16:creationId xmlns:a16="http://schemas.microsoft.com/office/drawing/2014/main" id="{84DB05E8-71C0-42B5-B0F2-BA622DF7B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208"/>
                <a:ext cx="13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112" name="Rectangle 35">
                <a:extLst>
                  <a:ext uri="{FF2B5EF4-FFF2-40B4-BE49-F238E27FC236}">
                    <a16:creationId xmlns:a16="http://schemas.microsoft.com/office/drawing/2014/main" id="{13A584E3-A083-456B-973C-3501D732D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600" b="1">
                    <a:latin typeface="Courier New" pitchFamily="-96" charset="0"/>
                  </a:rPr>
                  <a:t>A[0]</a:t>
                </a:r>
                <a:endParaRPr lang="en-US" sz="1600" b="1">
                  <a:latin typeface="Calibri" pitchFamily="-96" charset="0"/>
                </a:endParaRPr>
              </a:p>
            </p:txBody>
          </p:sp>
          <p:sp>
            <p:nvSpPr>
              <p:cNvPr id="113" name="Line 36">
                <a:extLst>
                  <a:ext uri="{FF2B5EF4-FFF2-40B4-BE49-F238E27FC236}">
                    <a16:creationId xmlns:a16="http://schemas.microsoft.com/office/drawing/2014/main" id="{D664FCBB-9D4A-445B-84BE-D5C032662C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</p:grpSp>
        <p:sp>
          <p:nvSpPr>
            <p:cNvPr id="119" name="Line 40">
              <a:extLst>
                <a:ext uri="{FF2B5EF4-FFF2-40B4-BE49-F238E27FC236}">
                  <a16:creationId xmlns:a16="http://schemas.microsoft.com/office/drawing/2014/main" id="{CF1CCA75-8D68-4874-9704-1BEA1BD78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9739" y="590364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120" name="Text Box 15">
            <a:extLst>
              <a:ext uri="{FF2B5EF4-FFF2-40B4-BE49-F238E27FC236}">
                <a16:creationId xmlns:a16="http://schemas.microsoft.com/office/drawing/2014/main" id="{3B1B22DD-82D7-45D0-AE37-4F92BBE93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3" y="3904710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b="1" dirty="0">
                <a:latin typeface="Courier New" pitchFamily="-96" charset="0"/>
              </a:rPr>
              <a:t>int A[R][C];</a:t>
            </a:r>
          </a:p>
        </p:txBody>
      </p:sp>
    </p:spTree>
    <p:extLst>
      <p:ext uri="{BB962C8B-B14F-4D97-AF65-F5344CB8AC3E}">
        <p14:creationId xmlns:p14="http://schemas.microsoft.com/office/powerpoint/2010/main" val="2815237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911B2A-E5FE-4419-B29C-1865CF4F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4357"/>
            <a:ext cx="7886700" cy="1161559"/>
          </a:xfrm>
        </p:spPr>
        <p:txBody>
          <a:bodyPr/>
          <a:lstStyle/>
          <a:p>
            <a:r>
              <a:rPr lang="zh-CN" altLang="en-US" dirty="0"/>
              <a:t>嵌套数组的访问</a:t>
            </a:r>
            <a:endParaRPr lang="en-US" altLang="zh-CN" dirty="0"/>
          </a:p>
          <a:p>
            <a:r>
              <a:rPr lang="zh-CN" altLang="en-US" dirty="0"/>
              <a:t>地址：</a:t>
            </a:r>
            <a:r>
              <a:rPr lang="en-US" altLang="zh-CN" b="1" dirty="0">
                <a:latin typeface="Courier New" pitchFamily="-96" charset="0"/>
              </a:rPr>
              <a:t> A +</a:t>
            </a:r>
            <a:r>
              <a:rPr lang="en-US" altLang="zh-CN" dirty="0">
                <a:latin typeface="Courier New" pitchFamily="-96" charset="0"/>
              </a:rPr>
              <a:t> </a:t>
            </a:r>
            <a:r>
              <a:rPr lang="en-US" altLang="zh-CN" i="1" dirty="0" err="1">
                <a:latin typeface="Calibri" pitchFamily="-96" charset="0"/>
              </a:rPr>
              <a:t>i</a:t>
            </a:r>
            <a:r>
              <a:rPr lang="en-US" altLang="zh-CN" i="1" dirty="0">
                <a:latin typeface="Calibri" pitchFamily="-96" charset="0"/>
              </a:rPr>
              <a:t> </a:t>
            </a:r>
            <a:r>
              <a:rPr lang="en-US" altLang="zh-CN" dirty="0">
                <a:latin typeface="Calibri" pitchFamily="-96" charset="0"/>
              </a:rPr>
              <a:t>* (</a:t>
            </a:r>
            <a:r>
              <a:rPr lang="en-US" altLang="zh-CN" i="1" dirty="0">
                <a:latin typeface="Calibri" pitchFamily="-96" charset="0"/>
              </a:rPr>
              <a:t>C </a:t>
            </a:r>
            <a:r>
              <a:rPr lang="en-US" altLang="zh-CN" dirty="0">
                <a:latin typeface="Calibri" pitchFamily="-96" charset="0"/>
              </a:rPr>
              <a:t>* </a:t>
            </a:r>
            <a:r>
              <a:rPr lang="en-US" altLang="zh-CN" i="1" dirty="0">
                <a:latin typeface="Calibri" pitchFamily="-96" charset="0"/>
              </a:rPr>
              <a:t>K</a:t>
            </a:r>
            <a:r>
              <a:rPr lang="en-US" altLang="zh-CN" dirty="0">
                <a:latin typeface="Calibri" pitchFamily="-96" charset="0"/>
              </a:rPr>
              <a:t>)</a:t>
            </a:r>
            <a:r>
              <a:rPr lang="en-US" altLang="zh-CN" i="1" dirty="0">
                <a:latin typeface="Calibri" pitchFamily="-96" charset="0"/>
              </a:rPr>
              <a:t> </a:t>
            </a:r>
            <a:r>
              <a:rPr lang="en-US" altLang="zh-CN" dirty="0">
                <a:latin typeface="Calibri" pitchFamily="-96" charset="0"/>
              </a:rPr>
              <a:t>+  </a:t>
            </a:r>
            <a:r>
              <a:rPr lang="en-US" altLang="zh-CN" i="1" dirty="0">
                <a:latin typeface="Calibri" pitchFamily="-96" charset="0"/>
              </a:rPr>
              <a:t>j</a:t>
            </a:r>
            <a:r>
              <a:rPr lang="en-US" altLang="zh-CN" dirty="0">
                <a:latin typeface="Calibri" pitchFamily="-96" charset="0"/>
              </a:rPr>
              <a:t> * </a:t>
            </a:r>
            <a:r>
              <a:rPr lang="en-US" altLang="zh-CN" i="1" dirty="0">
                <a:latin typeface="Calibri" pitchFamily="-96" charset="0"/>
              </a:rPr>
              <a:t>K = </a:t>
            </a:r>
            <a:r>
              <a:rPr lang="pl-PL" altLang="zh-CN" i="1" dirty="0">
                <a:latin typeface="Calibri" pitchFamily="-96" charset="0"/>
              </a:rPr>
              <a:t>A + </a:t>
            </a:r>
            <a:r>
              <a:rPr lang="pl-PL" altLang="zh-CN" dirty="0">
                <a:latin typeface="Calibri" pitchFamily="-96" charset="0"/>
              </a:rPr>
              <a:t>(</a:t>
            </a:r>
            <a:r>
              <a:rPr lang="pl-PL" altLang="zh-CN" i="1" dirty="0">
                <a:latin typeface="Calibri" pitchFamily="-96" charset="0"/>
              </a:rPr>
              <a:t>i * C +  j</a:t>
            </a:r>
            <a:r>
              <a:rPr lang="en-US" altLang="zh-CN" dirty="0">
                <a:latin typeface="Calibri" pitchFamily="-96" charset="0"/>
              </a:rPr>
              <a:t>)</a:t>
            </a:r>
            <a:r>
              <a:rPr lang="pl-PL" altLang="zh-CN" i="1" dirty="0">
                <a:latin typeface="Calibri" pitchFamily="-96" charset="0"/>
              </a:rPr>
              <a:t>* K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72414A-CD00-4F69-ABB6-D6AB1EFD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0C872E-5D00-4CAB-9042-C1CF1496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34FCA4-0E07-4ECB-AEB7-D06BD04F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109</a:t>
            </a:fld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6F42409-F325-40D1-830E-98137A5CE679}"/>
              </a:ext>
            </a:extLst>
          </p:cNvPr>
          <p:cNvGrpSpPr/>
          <p:nvPr/>
        </p:nvGrpSpPr>
        <p:grpSpPr>
          <a:xfrm>
            <a:off x="318294" y="2483660"/>
            <a:ext cx="8507412" cy="2743200"/>
            <a:chOff x="366294" y="2730260"/>
            <a:chExt cx="8507412" cy="2743200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24180325-3C0B-4782-8CBE-6834539D3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706" y="3808173"/>
              <a:ext cx="990600" cy="9906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alibri" pitchFamily="-96" charset="0"/>
                </a:rPr>
                <a:t>•  •  •</a:t>
              </a:r>
            </a:p>
          </p:txBody>
        </p: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A5186CD9-CC86-49B3-BF8F-BD767B1EC3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2106" y="3274773"/>
              <a:ext cx="2133600" cy="1524000"/>
              <a:chOff x="1680" y="2064"/>
              <a:chExt cx="1344" cy="960"/>
            </a:xfrm>
          </p:grpSpPr>
          <p:grpSp>
            <p:nvGrpSpPr>
              <p:cNvPr id="10" name="Group 6">
                <a:extLst>
                  <a:ext uri="{FF2B5EF4-FFF2-40B4-BE49-F238E27FC236}">
                    <a16:creationId xmlns:a16="http://schemas.microsoft.com/office/drawing/2014/main" id="{BFE37D67-6301-40C9-82C7-6CCB80CD27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2400"/>
                <a:ext cx="1344" cy="624"/>
                <a:chOff x="1488" y="3504"/>
                <a:chExt cx="1344" cy="624"/>
              </a:xfrm>
            </p:grpSpPr>
            <p:sp>
              <p:nvSpPr>
                <p:cNvPr id="16" name="Rectangle 9">
                  <a:extLst>
                    <a:ext uri="{FF2B5EF4-FFF2-40B4-BE49-F238E27FC236}">
                      <a16:creationId xmlns:a16="http://schemas.microsoft.com/office/drawing/2014/main" id="{DBED6902-3289-4727-AEF5-8A2910144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1344" cy="62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sz="1600" b="1" dirty="0">
                      <a:latin typeface="Calibri" pitchFamily="34" charset="0"/>
                      <a:ea typeface="+mn-ea"/>
                      <a:cs typeface="+mn-cs"/>
                    </a:rPr>
                    <a:t> • • •                      • • •</a:t>
                  </a:r>
                </a:p>
              </p:txBody>
            </p:sp>
            <p:sp>
              <p:nvSpPr>
                <p:cNvPr id="17" name="Rectangle 7">
                  <a:extLst>
                    <a:ext uri="{FF2B5EF4-FFF2-40B4-BE49-F238E27FC236}">
                      <a16:creationId xmlns:a16="http://schemas.microsoft.com/office/drawing/2014/main" id="{B504C95B-47CB-4952-A1B1-746D0FF17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0" y="3504"/>
                  <a:ext cx="384" cy="62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A</a:t>
                  </a:r>
                </a:p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[</a:t>
                  </a:r>
                  <a:r>
                    <a:rPr lang="en-US" sz="1600" b="1" dirty="0" err="1">
                      <a:latin typeface="Courier New" pitchFamily="49" charset="0"/>
                      <a:ea typeface="+mn-ea"/>
                      <a:cs typeface="+mn-cs"/>
                    </a:rPr>
                    <a:t>i</a:t>
                  </a: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]</a:t>
                  </a:r>
                </a:p>
                <a:p>
                  <a:pPr algn="ctr" eaLnBrk="0" hangingPunct="0">
                    <a:defRPr/>
                  </a:pPr>
                  <a:r>
                    <a:rPr lang="en-US" sz="1600" b="1" dirty="0">
                      <a:latin typeface="Courier New" pitchFamily="49" charset="0"/>
                      <a:ea typeface="+mn-ea"/>
                      <a:cs typeface="+mn-cs"/>
                    </a:rPr>
                    <a:t>[j]</a:t>
                  </a:r>
                </a:p>
              </p:txBody>
            </p:sp>
          </p:grpSp>
          <p:sp>
            <p:nvSpPr>
              <p:cNvPr id="11" name="Line 10">
                <a:extLst>
                  <a:ext uri="{FF2B5EF4-FFF2-40B4-BE49-F238E27FC236}">
                    <a16:creationId xmlns:a16="http://schemas.microsoft.com/office/drawing/2014/main" id="{2383E3F4-8B58-490D-928A-3ECDDC38D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12" name="Line 11">
                <a:extLst>
                  <a:ext uri="{FF2B5EF4-FFF2-40B4-BE49-F238E27FC236}">
                    <a16:creationId xmlns:a16="http://schemas.microsoft.com/office/drawing/2014/main" id="{FD305E75-B376-4545-A991-B417DDFAC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13" name="Line 12">
                <a:extLst>
                  <a:ext uri="{FF2B5EF4-FFF2-40B4-BE49-F238E27FC236}">
                    <a16:creationId xmlns:a16="http://schemas.microsoft.com/office/drawing/2014/main" id="{8CE009AC-C3F5-4143-B2D1-BE6FB17B1D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14" name="Line 13">
                <a:extLst>
                  <a:ext uri="{FF2B5EF4-FFF2-40B4-BE49-F238E27FC236}">
                    <a16:creationId xmlns:a16="http://schemas.microsoft.com/office/drawing/2014/main" id="{06ABF73F-9BDB-40DA-ABA3-56413DA6D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208"/>
                <a:ext cx="13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5211A8-E248-4FBF-BAE0-878C1E262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06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600" b="1">
                    <a:latin typeface="Courier New" pitchFamily="-96" charset="0"/>
                  </a:rPr>
                  <a:t>A[i]</a:t>
                </a:r>
                <a:endParaRPr lang="en-US" sz="1600" b="1">
                  <a:latin typeface="Calibri" pitchFamily="-96" charset="0"/>
                </a:endParaRPr>
              </a:p>
            </p:txBody>
          </p:sp>
        </p:grpSp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B3DEC895-E932-43E5-AAE9-02EF807131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0106" y="3274773"/>
              <a:ext cx="2133600" cy="1524000"/>
              <a:chOff x="4176" y="2064"/>
              <a:chExt cx="1344" cy="960"/>
            </a:xfrm>
          </p:grpSpPr>
          <p:grpSp>
            <p:nvGrpSpPr>
              <p:cNvPr id="19" name="Group 16">
                <a:extLst>
                  <a:ext uri="{FF2B5EF4-FFF2-40B4-BE49-F238E27FC236}">
                    <a16:creationId xmlns:a16="http://schemas.microsoft.com/office/drawing/2014/main" id="{AD9C93E3-2FBD-45ED-9A99-4158F67F17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2400"/>
                <a:ext cx="1344" cy="624"/>
                <a:chOff x="1488" y="3504"/>
                <a:chExt cx="1344" cy="624"/>
              </a:xfrm>
            </p:grpSpPr>
            <p:sp>
              <p:nvSpPr>
                <p:cNvPr id="24" name="Rectangle 19">
                  <a:extLst>
                    <a:ext uri="{FF2B5EF4-FFF2-40B4-BE49-F238E27FC236}">
                      <a16:creationId xmlns:a16="http://schemas.microsoft.com/office/drawing/2014/main" id="{D6E5705E-D86B-47D1-8497-46F0F2A18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1344" cy="624"/>
                </a:xfrm>
                <a:prstGeom prst="rect">
                  <a:avLst/>
                </a:prstGeom>
                <a:solidFill>
                  <a:srgbClr val="D5F1C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alibri" pitchFamily="-96" charset="0"/>
                    </a:rPr>
                    <a:t>• • •</a:t>
                  </a:r>
                </a:p>
              </p:txBody>
            </p:sp>
            <p:sp>
              <p:nvSpPr>
                <p:cNvPr id="25" name="Rectangle 17">
                  <a:extLst>
                    <a:ext uri="{FF2B5EF4-FFF2-40B4-BE49-F238E27FC236}">
                      <a16:creationId xmlns:a16="http://schemas.microsoft.com/office/drawing/2014/main" id="{E7F65A16-D727-4636-B1F9-379E9EC2B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384" cy="624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[R-1]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</p:txBody>
            </p:sp>
            <p:sp>
              <p:nvSpPr>
                <p:cNvPr id="26" name="Rectangle 18">
                  <a:extLst>
                    <a:ext uri="{FF2B5EF4-FFF2-40B4-BE49-F238E27FC236}">
                      <a16:creationId xmlns:a16="http://schemas.microsoft.com/office/drawing/2014/main" id="{DF7169EE-EC7C-4CC3-9D63-343BF8BBB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3504"/>
                  <a:ext cx="384" cy="624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[R-1]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[C-1]</a:t>
                  </a:r>
                </a:p>
              </p:txBody>
            </p:sp>
          </p:grpSp>
          <p:sp>
            <p:nvSpPr>
              <p:cNvPr id="20" name="Line 20">
                <a:extLst>
                  <a:ext uri="{FF2B5EF4-FFF2-40B4-BE49-F238E27FC236}">
                    <a16:creationId xmlns:a16="http://schemas.microsoft.com/office/drawing/2014/main" id="{C0BF898E-0FD4-4030-8343-BF00C298B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21" name="Line 21">
                <a:extLst>
                  <a:ext uri="{FF2B5EF4-FFF2-40B4-BE49-F238E27FC236}">
                    <a16:creationId xmlns:a16="http://schemas.microsoft.com/office/drawing/2014/main" id="{DAD6B4DF-B14B-4F45-B3D2-923453D0C3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0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22" name="Line 22">
                <a:extLst>
                  <a:ext uri="{FF2B5EF4-FFF2-40B4-BE49-F238E27FC236}">
                    <a16:creationId xmlns:a16="http://schemas.microsoft.com/office/drawing/2014/main" id="{B8A3BD66-4467-46CE-95FD-2CFEA668E2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2208"/>
                <a:ext cx="13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23" name="Rectangle 23">
                <a:extLst>
                  <a:ext uri="{FF2B5EF4-FFF2-40B4-BE49-F238E27FC236}">
                    <a16:creationId xmlns:a16="http://schemas.microsoft.com/office/drawing/2014/main" id="{CA6CA586-3727-4FFB-8C82-6E900A566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06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600" b="1">
                    <a:latin typeface="Courier New" pitchFamily="-96" charset="0"/>
                  </a:rPr>
                  <a:t>A[R-1]</a:t>
                </a:r>
                <a:endParaRPr lang="en-US" sz="1600" b="1">
                  <a:latin typeface="Calibri" pitchFamily="-96" charset="0"/>
                </a:endParaRPr>
              </a:p>
            </p:txBody>
          </p:sp>
        </p:grp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EAA314A9-C121-445C-A450-AFCE170C7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506" y="3808173"/>
              <a:ext cx="990600" cy="9906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alibri" pitchFamily="-96" charset="0"/>
                </a:rPr>
                <a:t>•  •  •</a:t>
              </a:r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073C13A1-9A04-4B13-B9FB-07CD625B4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94" y="5025785"/>
              <a:ext cx="396875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>
                  <a:latin typeface="Courier New" pitchFamily="-96" charset="0"/>
                </a:rPr>
                <a:t>A</a:t>
              </a:r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189571FF-8391-4487-9607-CDBCCD757E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7906" y="479877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C7E5C38E-6A4F-4B88-A0DF-BBBCEE15E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2106" y="479877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grpSp>
          <p:nvGrpSpPr>
            <p:cNvPr id="31" name="Group 28">
              <a:extLst>
                <a:ext uri="{FF2B5EF4-FFF2-40B4-BE49-F238E27FC236}">
                  <a16:creationId xmlns:a16="http://schemas.microsoft.com/office/drawing/2014/main" id="{142F58FC-1E38-469E-B880-A3E8365625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906" y="3274773"/>
              <a:ext cx="2133600" cy="1524000"/>
              <a:chOff x="336" y="2064"/>
              <a:chExt cx="1344" cy="960"/>
            </a:xfrm>
          </p:grpSpPr>
          <p:grpSp>
            <p:nvGrpSpPr>
              <p:cNvPr id="32" name="Group 29">
                <a:extLst>
                  <a:ext uri="{FF2B5EF4-FFF2-40B4-BE49-F238E27FC236}">
                    <a16:creationId xmlns:a16="http://schemas.microsoft.com/office/drawing/2014/main" id="{58D8D04E-BEEE-48BD-9E27-FE92E29B59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400"/>
                <a:ext cx="1344" cy="624"/>
                <a:chOff x="1488" y="3504"/>
                <a:chExt cx="1344" cy="624"/>
              </a:xfrm>
            </p:grpSpPr>
            <p:sp>
              <p:nvSpPr>
                <p:cNvPr id="37" name="Rectangle 32">
                  <a:extLst>
                    <a:ext uri="{FF2B5EF4-FFF2-40B4-BE49-F238E27FC236}">
                      <a16:creationId xmlns:a16="http://schemas.microsoft.com/office/drawing/2014/main" id="{71F38B8B-4572-4268-B8D7-2C2955FF9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1344" cy="624"/>
                </a:xfrm>
                <a:prstGeom prst="rect">
                  <a:avLst/>
                </a:prstGeom>
                <a:solidFill>
                  <a:srgbClr val="F1C7C7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alibri" pitchFamily="-96" charset="0"/>
                    </a:rPr>
                    <a:t>• • •</a:t>
                  </a:r>
                </a:p>
              </p:txBody>
            </p:sp>
            <p:sp>
              <p:nvSpPr>
                <p:cNvPr id="38" name="Rectangle 30">
                  <a:extLst>
                    <a:ext uri="{FF2B5EF4-FFF2-40B4-BE49-F238E27FC236}">
                      <a16:creationId xmlns:a16="http://schemas.microsoft.com/office/drawing/2014/main" id="{790E9805-0110-4598-8B8E-BAC9381553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3504"/>
                  <a:ext cx="384" cy="624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</p:txBody>
            </p:sp>
            <p:sp>
              <p:nvSpPr>
                <p:cNvPr id="39" name="Rectangle 31">
                  <a:extLst>
                    <a:ext uri="{FF2B5EF4-FFF2-40B4-BE49-F238E27FC236}">
                      <a16:creationId xmlns:a16="http://schemas.microsoft.com/office/drawing/2014/main" id="{3881FF69-183F-4530-9853-2412E04E4A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3504"/>
                  <a:ext cx="384" cy="624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A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[0]</a:t>
                  </a:r>
                </a:p>
                <a:p>
                  <a:pPr algn="ctr" eaLnBrk="0" hangingPunct="0"/>
                  <a:r>
                    <a:rPr lang="en-US" sz="1600" b="1">
                      <a:latin typeface="Courier New" pitchFamily="-96" charset="0"/>
                    </a:rPr>
                    <a:t>[C-1]</a:t>
                  </a:r>
                </a:p>
              </p:txBody>
            </p:sp>
          </p:grpSp>
          <p:sp>
            <p:nvSpPr>
              <p:cNvPr id="33" name="Line 33">
                <a:extLst>
                  <a:ext uri="{FF2B5EF4-FFF2-40B4-BE49-F238E27FC236}">
                    <a16:creationId xmlns:a16="http://schemas.microsoft.com/office/drawing/2014/main" id="{701A0370-586A-4DE9-944C-75D24325C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34" name="Line 34">
                <a:extLst>
                  <a:ext uri="{FF2B5EF4-FFF2-40B4-BE49-F238E27FC236}">
                    <a16:creationId xmlns:a16="http://schemas.microsoft.com/office/drawing/2014/main" id="{0AF80322-00D4-4E03-895A-CC800798F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2208"/>
                <a:ext cx="13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  <p:sp>
            <p:nvSpPr>
              <p:cNvPr id="35" name="Rectangle 35">
                <a:extLst>
                  <a:ext uri="{FF2B5EF4-FFF2-40B4-BE49-F238E27FC236}">
                    <a16:creationId xmlns:a16="http://schemas.microsoft.com/office/drawing/2014/main" id="{CCCC8278-854B-4C63-A13D-34284FE68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064"/>
                <a:ext cx="528" cy="24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600" b="1">
                    <a:latin typeface="Courier New" pitchFamily="-96" charset="0"/>
                  </a:rPr>
                  <a:t>A[0]</a:t>
                </a:r>
                <a:endParaRPr lang="en-US" sz="1600" b="1">
                  <a:latin typeface="Calibri" pitchFamily="-96" charset="0"/>
                </a:endParaRPr>
              </a:p>
            </p:txBody>
          </p:sp>
          <p:sp>
            <p:nvSpPr>
              <p:cNvPr id="36" name="Line 36">
                <a:extLst>
                  <a:ext uri="{FF2B5EF4-FFF2-40B4-BE49-F238E27FC236}">
                    <a16:creationId xmlns:a16="http://schemas.microsoft.com/office/drawing/2014/main" id="{F23FBB3E-4B97-4F64-8F3B-266E7D98F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2160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b="1"/>
              </a:p>
            </p:txBody>
          </p:sp>
        </p:grpSp>
        <p:sp>
          <p:nvSpPr>
            <p:cNvPr id="40" name="Text Box 38">
              <a:extLst>
                <a:ext uri="{FF2B5EF4-FFF2-40B4-BE49-F238E27FC236}">
                  <a16:creationId xmlns:a16="http://schemas.microsoft.com/office/drawing/2014/main" id="{189FF9B4-B028-41AB-B2A2-5303863C9E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319" y="5025785"/>
              <a:ext cx="14478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 dirty="0" err="1">
                  <a:latin typeface="Courier New" pitchFamily="-96" charset="0"/>
                </a:rPr>
                <a:t>A+(i</a:t>
              </a:r>
              <a:r>
                <a:rPr lang="en-US" sz="1800" b="1" dirty="0">
                  <a:latin typeface="Courier New" pitchFamily="-96" charset="0"/>
                </a:rPr>
                <a:t>*C*4)</a:t>
              </a:r>
            </a:p>
          </p:txBody>
        </p:sp>
        <p:sp>
          <p:nvSpPr>
            <p:cNvPr id="41" name="Text Box 39">
              <a:extLst>
                <a:ext uri="{FF2B5EF4-FFF2-40B4-BE49-F238E27FC236}">
                  <a16:creationId xmlns:a16="http://schemas.microsoft.com/office/drawing/2014/main" id="{9DADC152-7EE3-418C-8FD0-68D39B879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9106" y="5025785"/>
              <a:ext cx="205740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800" b="1" dirty="0">
                  <a:latin typeface="Courier New" pitchFamily="-96" charset="0"/>
                </a:rPr>
                <a:t>A+((R-1)*C*4)</a:t>
              </a:r>
            </a:p>
          </p:txBody>
        </p:sp>
        <p:sp>
          <p:nvSpPr>
            <p:cNvPr id="42" name="Line 40">
              <a:extLst>
                <a:ext uri="{FF2B5EF4-FFF2-40B4-BE49-F238E27FC236}">
                  <a16:creationId xmlns:a16="http://schemas.microsoft.com/office/drawing/2014/main" id="{516B6C34-2ED2-45A6-992C-3E6477052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0106" y="479877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43" name="Text Box 15">
              <a:extLst>
                <a:ext uri="{FF2B5EF4-FFF2-40B4-BE49-F238E27FC236}">
                  <a16:creationId xmlns:a16="http://schemas.microsoft.com/office/drawing/2014/main" id="{8CBC6370-38E4-489F-A5AC-0A6179ADD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956" y="2730260"/>
              <a:ext cx="2012950" cy="39687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2000" b="1">
                  <a:latin typeface="Courier New" pitchFamily="-96" charset="0"/>
                </a:rPr>
                <a:t>int A[R][C];</a:t>
              </a:r>
            </a:p>
          </p:txBody>
        </p:sp>
        <p:sp>
          <p:nvSpPr>
            <p:cNvPr id="44" name="Line 27">
              <a:extLst>
                <a:ext uri="{FF2B5EF4-FFF2-40B4-BE49-F238E27FC236}">
                  <a16:creationId xmlns:a16="http://schemas.microsoft.com/office/drawing/2014/main" id="{E3C59E9E-E3BB-4F9F-B76D-3107AD8AC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2706" y="4798773"/>
              <a:ext cx="0" cy="674687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sp>
        <p:nvSpPr>
          <p:cNvPr id="45" name="Text Box 38">
            <a:extLst>
              <a:ext uri="{FF2B5EF4-FFF2-40B4-BE49-F238E27FC236}">
                <a16:creationId xmlns:a16="http://schemas.microsoft.com/office/drawing/2014/main" id="{C9512EF1-9ECE-454C-80D9-A8D4A41C6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769" y="5257425"/>
            <a:ext cx="295433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b="1" dirty="0" err="1">
                <a:solidFill>
                  <a:srgbClr val="990000"/>
                </a:solidFill>
                <a:latin typeface="Courier New" pitchFamily="-96" charset="0"/>
              </a:rPr>
              <a:t>A+(i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*C*4)+(j*4)</a:t>
            </a:r>
          </a:p>
        </p:txBody>
      </p:sp>
    </p:spTree>
    <p:extLst>
      <p:ext uri="{BB962C8B-B14F-4D97-AF65-F5344CB8AC3E}">
        <p14:creationId xmlns:p14="http://schemas.microsoft.com/office/powerpoint/2010/main" val="300923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B6CFC-2E18-4D12-87F2-1F09AA9F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4357"/>
            <a:ext cx="3852166" cy="54019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2400" dirty="0"/>
              <a:t>pushq这条指令的意思是将寄存器rbx的值压入程序栈进行保存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 err="1"/>
              <a:t>movq</a:t>
            </a:r>
            <a:r>
              <a:rPr lang="zh-CN" altLang="zh-CN" sz="2400" dirty="0"/>
              <a:t>将寄存器rdx的内容复制到寄存器rbx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Call</a:t>
            </a:r>
            <a:r>
              <a:rPr lang="zh-CN" altLang="en-US" sz="2400" dirty="0"/>
              <a:t>指令调用的结果返回到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rax</a:t>
            </a:r>
            <a:r>
              <a:rPr lang="zh-CN" altLang="en-US" sz="2400" dirty="0"/>
              <a:t>中。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 err="1"/>
              <a:t>Movq</a:t>
            </a:r>
            <a:r>
              <a:rPr lang="zh-CN" altLang="en-US" sz="2400" dirty="0"/>
              <a:t>将</a:t>
            </a:r>
            <a:r>
              <a:rPr lang="en-US" altLang="zh-CN" sz="2400" dirty="0" err="1"/>
              <a:t>rax</a:t>
            </a:r>
            <a:r>
              <a:rPr lang="zh-CN" altLang="en-US" sz="2400" dirty="0"/>
              <a:t>的结果传送到内存中，地址存放在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rbx</a:t>
            </a:r>
            <a:r>
              <a:rPr lang="zh-CN" altLang="en-US" sz="2400" dirty="0"/>
              <a:t>中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 err="1"/>
              <a:t>Popq</a:t>
            </a:r>
            <a:r>
              <a:rPr lang="zh-CN" altLang="en-US" sz="2400" dirty="0"/>
              <a:t>将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rbx</a:t>
            </a:r>
            <a:r>
              <a:rPr lang="zh-CN" altLang="en-US" sz="2400" dirty="0"/>
              <a:t>弹出堆栈，恢复调用之前的值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zh-CN" altLang="zh-CN" sz="2400" dirty="0"/>
          </a:p>
          <a:p>
            <a:pPr>
              <a:lnSpc>
                <a:spcPct val="100000"/>
              </a:lnSpc>
            </a:pPr>
            <a:endParaRPr lang="zh-CN" altLang="en-US" sz="24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6A1DB2-183A-4E4C-B613-E2DF33E1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6C76F-D18F-4309-938E-16DA321F9763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05E199-A6B0-4773-8CED-BA8459773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7503CE-C7A6-4CA7-89C2-244956E8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5DDDA1-F1AD-40A7-84C0-4F07C7F0F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185" y="954357"/>
            <a:ext cx="4244163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 err="1">
                <a:latin typeface="Courier New" pitchFamily="49" charset="0"/>
              </a:rPr>
              <a:t>sumstore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pushq</a:t>
            </a:r>
            <a:r>
              <a:rPr lang="en-US" sz="1800" b="1" dirty="0">
                <a:latin typeface="Courier New" pitchFamily="49" charset="0"/>
              </a:rPr>
              <a:t>   %</a:t>
            </a:r>
            <a:r>
              <a:rPr lang="en-US" sz="1800" b="1" dirty="0" err="1">
                <a:latin typeface="Courier New" pitchFamily="49" charset="0"/>
              </a:rPr>
              <a:t>rbx</a:t>
            </a: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movq</a:t>
            </a:r>
            <a:r>
              <a:rPr lang="en-US" sz="1800" b="1" dirty="0">
                <a:latin typeface="Courier New" pitchFamily="49" charset="0"/>
              </a:rPr>
              <a:t>    %</a:t>
            </a:r>
            <a:r>
              <a:rPr lang="en-US" sz="1800" b="1" dirty="0" err="1">
                <a:latin typeface="Courier New" pitchFamily="49" charset="0"/>
              </a:rPr>
              <a:t>rdx</a:t>
            </a:r>
            <a:r>
              <a:rPr lang="en-US" sz="1800" b="1" dirty="0">
                <a:latin typeface="Courier New" pitchFamily="49" charset="0"/>
              </a:rPr>
              <a:t>, %</a:t>
            </a:r>
            <a:r>
              <a:rPr lang="en-US" sz="1800" b="1" dirty="0" err="1">
                <a:latin typeface="Courier New" pitchFamily="49" charset="0"/>
              </a:rPr>
              <a:t>rbx</a:t>
            </a: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call    plus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movq</a:t>
            </a:r>
            <a:r>
              <a:rPr lang="en-US" sz="1800" b="1" dirty="0">
                <a:latin typeface="Courier New" pitchFamily="49" charset="0"/>
              </a:rPr>
              <a:t>    %</a:t>
            </a:r>
            <a:r>
              <a:rPr lang="en-US" sz="1800" b="1" dirty="0" err="1">
                <a:latin typeface="Courier New" pitchFamily="49" charset="0"/>
              </a:rPr>
              <a:t>rax</a:t>
            </a:r>
            <a:r>
              <a:rPr lang="en-US" sz="1800" b="1" dirty="0">
                <a:latin typeface="Courier New" pitchFamily="49" charset="0"/>
              </a:rPr>
              <a:t>, (%</a:t>
            </a:r>
            <a:r>
              <a:rPr lang="en-US" sz="1800" b="1" dirty="0" err="1">
                <a:latin typeface="Courier New" pitchFamily="49" charset="0"/>
              </a:rPr>
              <a:t>rbx</a:t>
            </a:r>
            <a:r>
              <a:rPr lang="en-US" sz="1800" b="1" dirty="0">
                <a:latin typeface="Courier New" pitchFamily="49" charset="0"/>
              </a:rPr>
              <a:t>)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popq</a:t>
            </a:r>
            <a:r>
              <a:rPr lang="en-US" sz="1800" b="1" dirty="0">
                <a:latin typeface="Courier New" pitchFamily="49" charset="0"/>
              </a:rPr>
              <a:t>    %</a:t>
            </a:r>
            <a:r>
              <a:rPr lang="en-US" sz="1800" b="1" dirty="0" err="1">
                <a:latin typeface="Courier New" pitchFamily="49" charset="0"/>
              </a:rPr>
              <a:t>rbx</a:t>
            </a: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</a:rPr>
              <a:t>   ret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54FE2-629E-429F-90FF-AF1DE370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388434" cy="235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F9B6642-7D8E-435D-A848-90EADDDAE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732" y="64745"/>
            <a:ext cx="184731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DF0F81E-2053-45E2-AFED-A746F40AF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876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7D37FA-C041-4D02-939E-760E8F6BF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访问示例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65D00D-545C-4EB7-A090-BDD94F1B6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B0BD27-5115-4F48-BDB3-12742796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42CB6F-0677-4999-80E5-CC4B299C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2072519-96B0-4E9F-9071-7994E0F7726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4653136"/>
            <a:ext cx="8320088" cy="174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itchFamily="-96" charset="0"/>
              </a:rPr>
              <a:t>Array Elements </a:t>
            </a:r>
            <a:endParaRPr lang="en-US" sz="2000" dirty="0">
              <a:latin typeface="Courier New" pitchFamily="-96" charset="0"/>
            </a:endParaRPr>
          </a:p>
          <a:p>
            <a:pPr lvl="1"/>
            <a:r>
              <a:rPr lang="en-US" sz="2000" dirty="0">
                <a:latin typeface="Calibri" pitchFamily="-96" charset="0"/>
              </a:rPr>
              <a:t> </a:t>
            </a:r>
            <a:r>
              <a:rPr lang="en-US" sz="2000" dirty="0" err="1">
                <a:latin typeface="Courier New" pitchFamily="-96" charset="0"/>
              </a:rPr>
              <a:t>pgh</a:t>
            </a:r>
            <a:r>
              <a:rPr lang="en-US" sz="2000" dirty="0">
                <a:latin typeface="Courier New" pitchFamily="-96" charset="0"/>
              </a:rPr>
              <a:t>[index][dig]</a:t>
            </a:r>
            <a:r>
              <a:rPr lang="en-US" sz="2000" dirty="0">
                <a:latin typeface="Calibri" pitchFamily="-96" charset="0"/>
              </a:rPr>
              <a:t> is </a:t>
            </a:r>
            <a:r>
              <a:rPr lang="en-US" sz="2000" dirty="0">
                <a:latin typeface="Courier New" pitchFamily="-96" charset="0"/>
              </a:rPr>
              <a:t>int</a:t>
            </a:r>
          </a:p>
          <a:p>
            <a:pPr lvl="1"/>
            <a:r>
              <a:rPr lang="en-US" sz="2000" dirty="0">
                <a:latin typeface="Calibri" pitchFamily="-96" charset="0"/>
              </a:rPr>
              <a:t>Address: </a:t>
            </a:r>
            <a:r>
              <a:rPr lang="en-US" sz="2000" dirty="0" err="1">
                <a:latin typeface="Courier New" pitchFamily="-96" charset="0"/>
              </a:rPr>
              <a:t>pgh</a:t>
            </a:r>
            <a:r>
              <a:rPr lang="en-US" sz="2000" dirty="0">
                <a:latin typeface="Courier New" pitchFamily="-96" charset="0"/>
              </a:rPr>
              <a:t> + 20*index + 4*dig</a:t>
            </a:r>
          </a:p>
          <a:p>
            <a:pPr lvl="2"/>
            <a:r>
              <a:rPr lang="en-US" dirty="0"/>
              <a:t>=   </a:t>
            </a:r>
            <a:r>
              <a:rPr lang="en-US" dirty="0" err="1">
                <a:latin typeface="Courier New" pitchFamily="-96" charset="0"/>
              </a:rPr>
              <a:t>pgh</a:t>
            </a:r>
            <a:r>
              <a:rPr lang="en-US" dirty="0">
                <a:latin typeface="Courier New" pitchFamily="-96" charset="0"/>
              </a:rPr>
              <a:t> + 4*(5*index + dig)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B4FCE46-5A01-4762-9E43-5DA0FA17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58" y="2476209"/>
            <a:ext cx="3733800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 </a:t>
            </a:r>
            <a:r>
              <a:rPr lang="en-US" sz="1800" b="1" dirty="0" err="1">
                <a:latin typeface="Courier New" pitchFamily="-96" charset="0"/>
              </a:rPr>
              <a:t>get_pgh_digit</a:t>
            </a:r>
            <a:endParaRPr lang="en-US" sz="1800" b="1" dirty="0">
              <a:latin typeface="Courier New" pitchFamily="-96" charset="0"/>
            </a:endParaRP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(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 index, 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 dig)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return </a:t>
            </a:r>
            <a:r>
              <a:rPr lang="en-US" sz="1800" b="1" dirty="0" err="1">
                <a:latin typeface="Courier New" pitchFamily="-96" charset="0"/>
              </a:rPr>
              <a:t>pgh</a:t>
            </a:r>
            <a:r>
              <a:rPr lang="en-US" sz="1800" b="1" dirty="0">
                <a:latin typeface="Courier New" pitchFamily="-96" charset="0"/>
              </a:rPr>
              <a:t>[index][dig];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}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36EC828-4B48-475B-8E05-1449EFA6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4092422"/>
            <a:ext cx="8001000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	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leaq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	(%rdi,%rdi,4), %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rax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	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addl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	%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rax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, %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rsi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	# 5*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index+dig</a:t>
            </a:r>
            <a:endParaRPr lang="en-US" sz="1800" b="1" dirty="0">
              <a:latin typeface="Courier New" pitchFamily="49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	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movl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	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pgh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(,%rsi,4), %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eax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	# M[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pgh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 + 4*(5*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index+dig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)]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3CEAAA5A-FCA2-4A93-87B9-6E20B1382C7D}"/>
              </a:ext>
            </a:extLst>
          </p:cNvPr>
          <p:cNvGrpSpPr/>
          <p:nvPr/>
        </p:nvGrpSpPr>
        <p:grpSpPr>
          <a:xfrm>
            <a:off x="364060" y="1535985"/>
            <a:ext cx="6324600" cy="1288495"/>
            <a:chOff x="1066800" y="2671762"/>
            <a:chExt cx="6324600" cy="1288495"/>
          </a:xfrm>
        </p:grpSpPr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5FD6F539-27E6-40E9-98F2-1F087F2E0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5400" y="3438525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C1B44B20-51B7-49C9-B954-8D7607DB9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800" y="3590925"/>
              <a:ext cx="60023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b="1" dirty="0" err="1">
                  <a:latin typeface="Courier New" pitchFamily="-96" charset="0"/>
                </a:rPr>
                <a:t>pgh</a:t>
              </a:r>
              <a:endParaRPr lang="en-US" sz="1800" b="1" dirty="0">
                <a:latin typeface="Courier New" pitchFamily="-96" charset="0"/>
              </a:endParaRPr>
            </a:p>
          </p:txBody>
        </p:sp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B395EE0A-1C64-469E-B0F0-AC620A0F7F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2676525"/>
              <a:ext cx="1524000" cy="762000"/>
              <a:chOff x="816" y="2640"/>
              <a:chExt cx="960" cy="480"/>
            </a:xfrm>
          </p:grpSpPr>
          <p:sp>
            <p:nvSpPr>
              <p:cNvPr id="35" name="Rectangle 20">
                <a:extLst>
                  <a:ext uri="{FF2B5EF4-FFF2-40B4-BE49-F238E27FC236}">
                    <a16:creationId xmlns:a16="http://schemas.microsoft.com/office/drawing/2014/main" id="{991DF2B9-8E88-445C-8465-A19DB57E4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  <p:sp>
            <p:nvSpPr>
              <p:cNvPr id="36" name="Rectangle 21">
                <a:extLst>
                  <a:ext uri="{FF2B5EF4-FFF2-40B4-BE49-F238E27FC236}">
                    <a16:creationId xmlns:a16="http://schemas.microsoft.com/office/drawing/2014/main" id="{BB7996D2-23B6-4DB1-80AF-9DB3EB5B6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5</a:t>
                </a:r>
              </a:p>
            </p:txBody>
          </p:sp>
          <p:sp>
            <p:nvSpPr>
              <p:cNvPr id="37" name="Rectangle 22">
                <a:extLst>
                  <a:ext uri="{FF2B5EF4-FFF2-40B4-BE49-F238E27FC236}">
                    <a16:creationId xmlns:a16="http://schemas.microsoft.com/office/drawing/2014/main" id="{936F4CBB-658C-48E8-A095-CB0A7244C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2</a:t>
                </a:r>
              </a:p>
            </p:txBody>
          </p:sp>
          <p:sp>
            <p:nvSpPr>
              <p:cNvPr id="38" name="Rectangle 23">
                <a:extLst>
                  <a:ext uri="{FF2B5EF4-FFF2-40B4-BE49-F238E27FC236}">
                    <a16:creationId xmlns:a16="http://schemas.microsoft.com/office/drawing/2014/main" id="{DFBE0B76-78E2-48CD-AEDB-E12EAD12A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0</a:t>
                </a:r>
              </a:p>
            </p:txBody>
          </p:sp>
          <p:sp>
            <p:nvSpPr>
              <p:cNvPr id="39" name="Rectangle 24">
                <a:extLst>
                  <a:ext uri="{FF2B5EF4-FFF2-40B4-BE49-F238E27FC236}">
                    <a16:creationId xmlns:a16="http://schemas.microsoft.com/office/drawing/2014/main" id="{C5ECD3F0-4C79-4FFD-98A4-B04346E27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192" cy="480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6</a:t>
                </a:r>
              </a:p>
            </p:txBody>
          </p:sp>
        </p:grpSp>
        <p:grpSp>
          <p:nvGrpSpPr>
            <p:cNvPr id="13" name="Group 25">
              <a:extLst>
                <a:ext uri="{FF2B5EF4-FFF2-40B4-BE49-F238E27FC236}">
                  <a16:creationId xmlns:a16="http://schemas.microsoft.com/office/drawing/2014/main" id="{60449E12-8860-4725-A411-EEAE9E4E8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9400" y="2676525"/>
              <a:ext cx="1524000" cy="762000"/>
              <a:chOff x="816" y="2640"/>
              <a:chExt cx="960" cy="480"/>
            </a:xfrm>
          </p:grpSpPr>
          <p:sp>
            <p:nvSpPr>
              <p:cNvPr id="30" name="Rectangle 26">
                <a:extLst>
                  <a:ext uri="{FF2B5EF4-FFF2-40B4-BE49-F238E27FC236}">
                    <a16:creationId xmlns:a16="http://schemas.microsoft.com/office/drawing/2014/main" id="{6C728EA0-71AB-473B-A95F-73A12D710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  <p:sp>
            <p:nvSpPr>
              <p:cNvPr id="31" name="Rectangle 27">
                <a:extLst>
                  <a:ext uri="{FF2B5EF4-FFF2-40B4-BE49-F238E27FC236}">
                    <a16:creationId xmlns:a16="http://schemas.microsoft.com/office/drawing/2014/main" id="{2144B4AA-2BB0-40A5-8F3A-F836047DA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5</a:t>
                </a:r>
              </a:p>
            </p:txBody>
          </p:sp>
          <p:sp>
            <p:nvSpPr>
              <p:cNvPr id="32" name="Rectangle 28">
                <a:extLst>
                  <a:ext uri="{FF2B5EF4-FFF2-40B4-BE49-F238E27FC236}">
                    <a16:creationId xmlns:a16="http://schemas.microsoft.com/office/drawing/2014/main" id="{750B0EC3-28D6-4D84-A047-8C859A297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2</a:t>
                </a:r>
              </a:p>
            </p:txBody>
          </p:sp>
          <p:sp>
            <p:nvSpPr>
              <p:cNvPr id="33" name="Rectangle 29">
                <a:extLst>
                  <a:ext uri="{FF2B5EF4-FFF2-40B4-BE49-F238E27FC236}">
                    <a16:creationId xmlns:a16="http://schemas.microsoft.com/office/drawing/2014/main" id="{8CDB058A-E87A-407F-96CA-1AE6B257C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  <p:sp>
            <p:nvSpPr>
              <p:cNvPr id="34" name="Rectangle 30">
                <a:extLst>
                  <a:ext uri="{FF2B5EF4-FFF2-40B4-BE49-F238E27FC236}">
                    <a16:creationId xmlns:a16="http://schemas.microsoft.com/office/drawing/2014/main" id="{3B5F1FD2-65A7-438F-A8C6-D6D60312B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192" cy="480"/>
              </a:xfrm>
              <a:prstGeom prst="rect">
                <a:avLst/>
              </a:prstGeom>
              <a:solidFill>
                <a:srgbClr val="F6F5B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3</a:t>
                </a:r>
              </a:p>
            </p:txBody>
          </p:sp>
        </p:grpSp>
        <p:grpSp>
          <p:nvGrpSpPr>
            <p:cNvPr id="14" name="Group 31">
              <a:extLst>
                <a:ext uri="{FF2B5EF4-FFF2-40B4-BE49-F238E27FC236}">
                  <a16:creationId xmlns:a16="http://schemas.microsoft.com/office/drawing/2014/main" id="{4F116AA6-7B8C-49F3-96A4-16C6DB1AA9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3400" y="2676525"/>
              <a:ext cx="1524000" cy="762000"/>
              <a:chOff x="816" y="2640"/>
              <a:chExt cx="960" cy="480"/>
            </a:xfrm>
          </p:grpSpPr>
          <p:sp>
            <p:nvSpPr>
              <p:cNvPr id="25" name="Rectangle 32">
                <a:extLst>
                  <a:ext uri="{FF2B5EF4-FFF2-40B4-BE49-F238E27FC236}">
                    <a16:creationId xmlns:a16="http://schemas.microsoft.com/office/drawing/2014/main" id="{BAFEEB82-4A2D-4B98-BCDB-B2D439F8E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6" name="Rectangle 33">
                <a:extLst>
                  <a:ext uri="{FF2B5EF4-FFF2-40B4-BE49-F238E27FC236}">
                    <a16:creationId xmlns:a16="http://schemas.microsoft.com/office/drawing/2014/main" id="{5B6BD376-2773-4C9A-B44B-5360B1C07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27" name="Rectangle 34">
                <a:extLst>
                  <a:ext uri="{FF2B5EF4-FFF2-40B4-BE49-F238E27FC236}">
                    <a16:creationId xmlns:a16="http://schemas.microsoft.com/office/drawing/2014/main" id="{2F242DA4-953D-420A-8C22-7A8136C1E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8" name="Rectangle 35">
                <a:extLst>
                  <a:ext uri="{FF2B5EF4-FFF2-40B4-BE49-F238E27FC236}">
                    <a16:creationId xmlns:a16="http://schemas.microsoft.com/office/drawing/2014/main" id="{206724A0-591E-45DC-B6A7-692B5D448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9" name="Rectangle 36">
                <a:extLst>
                  <a:ext uri="{FF2B5EF4-FFF2-40B4-BE49-F238E27FC236}">
                    <a16:creationId xmlns:a16="http://schemas.microsoft.com/office/drawing/2014/main" id="{1370D8F1-4A78-44B4-8873-93EA777C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192" cy="4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800" b="1">
                    <a:latin typeface="Courier New" pitchFamily="49" charset="0"/>
                    <a:ea typeface="+mn-ea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15" name="Group 37">
              <a:extLst>
                <a:ext uri="{FF2B5EF4-FFF2-40B4-BE49-F238E27FC236}">
                  <a16:creationId xmlns:a16="http://schemas.microsoft.com/office/drawing/2014/main" id="{A48CDB1B-7015-4C6F-BCBA-0A936D893A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7400" y="2671762"/>
              <a:ext cx="1524000" cy="766763"/>
              <a:chOff x="816" y="2637"/>
              <a:chExt cx="960" cy="483"/>
            </a:xfrm>
          </p:grpSpPr>
          <p:sp>
            <p:nvSpPr>
              <p:cNvPr id="20" name="Rectangle 38">
                <a:extLst>
                  <a:ext uri="{FF2B5EF4-FFF2-40B4-BE49-F238E27FC236}">
                    <a16:creationId xmlns:a16="http://schemas.microsoft.com/office/drawing/2014/main" id="{28290C01-D5AA-4669-AE43-F4860D721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  <p:sp>
            <p:nvSpPr>
              <p:cNvPr id="21" name="Rectangle 39">
                <a:extLst>
                  <a:ext uri="{FF2B5EF4-FFF2-40B4-BE49-F238E27FC236}">
                    <a16:creationId xmlns:a16="http://schemas.microsoft.com/office/drawing/2014/main" id="{D65C1B7D-3A0B-4987-BBA4-BB3D44218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2640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5</a:t>
                </a:r>
              </a:p>
            </p:txBody>
          </p:sp>
          <p:sp>
            <p:nvSpPr>
              <p:cNvPr id="22" name="Rectangle 40">
                <a:extLst>
                  <a:ext uri="{FF2B5EF4-FFF2-40B4-BE49-F238E27FC236}">
                    <a16:creationId xmlns:a16="http://schemas.microsoft.com/office/drawing/2014/main" id="{1CC54782-25E9-41B0-AA28-EB303CCD6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40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2</a:t>
                </a:r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ADD109F8-8DCC-4EED-9AC8-65560307B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637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2</a:t>
                </a:r>
              </a:p>
            </p:txBody>
          </p:sp>
          <p:sp>
            <p:nvSpPr>
              <p:cNvPr id="24" name="Rectangle 42">
                <a:extLst>
                  <a:ext uri="{FF2B5EF4-FFF2-40B4-BE49-F238E27FC236}">
                    <a16:creationId xmlns:a16="http://schemas.microsoft.com/office/drawing/2014/main" id="{144986F2-52B4-4303-9075-8D3075BB4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640"/>
                <a:ext cx="192" cy="480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1800" b="1">
                    <a:latin typeface="Courier New" pitchFamily="-96" charset="0"/>
                  </a:rPr>
                  <a:t>1</a:t>
                </a:r>
              </a:p>
            </p:txBody>
          </p:sp>
        </p:grpSp>
        <p:sp>
          <p:nvSpPr>
            <p:cNvPr id="16" name="Rectangle 43">
              <a:extLst>
                <a:ext uri="{FF2B5EF4-FFF2-40B4-BE49-F238E27FC236}">
                  <a16:creationId xmlns:a16="http://schemas.microsoft.com/office/drawing/2014/main" id="{4CE00B5E-0812-4CD3-A439-E8024FB0C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2676525"/>
              <a:ext cx="15240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 b="1">
                <a:latin typeface="Calibri" pitchFamily="-96" charset="0"/>
              </a:endParaRP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FC3AC728-78C0-4623-A346-F4F1637F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2676525"/>
              <a:ext cx="15240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 b="1">
                <a:latin typeface="Calibri" pitchFamily="-96" charset="0"/>
              </a:endParaRPr>
            </a:p>
          </p:txBody>
        </p:sp>
        <p:sp>
          <p:nvSpPr>
            <p:cNvPr id="18" name="Rectangle 45">
              <a:extLst>
                <a:ext uri="{FF2B5EF4-FFF2-40B4-BE49-F238E27FC236}">
                  <a16:creationId xmlns:a16="http://schemas.microsoft.com/office/drawing/2014/main" id="{1CD61190-C820-4455-B872-B0BD4C850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2676525"/>
              <a:ext cx="15240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 b="1">
                <a:latin typeface="Calibri" pitchFamily="-96" charset="0"/>
              </a:endParaRPr>
            </a:p>
          </p:txBody>
        </p:sp>
        <p:sp>
          <p:nvSpPr>
            <p:cNvPr id="19" name="Rectangle 46">
              <a:extLst>
                <a:ext uri="{FF2B5EF4-FFF2-40B4-BE49-F238E27FC236}">
                  <a16:creationId xmlns:a16="http://schemas.microsoft.com/office/drawing/2014/main" id="{6F6696D5-15B2-4F03-88B1-1501D231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676525"/>
              <a:ext cx="1524000" cy="762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sz="1800" b="1">
                <a:latin typeface="Calibri" pitchFamily="-9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026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DD8EDFF-15D4-40AD-B265-39412428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、定长数组与变长数组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866FDB-C710-4166-8B2F-0066F81E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75A806-C386-48CA-9E70-ACD00444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7332F3-F7FB-4D5F-923B-F2BEE391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95971" y="6471309"/>
            <a:ext cx="2071772" cy="365125"/>
          </a:xfrm>
        </p:spPr>
        <p:txBody>
          <a:bodyPr/>
          <a:lstStyle/>
          <a:p>
            <a:fld id="{44AECEEE-0B0C-4847-BC36-879BD099159A}" type="slidenum">
              <a:rPr lang="zh-CN" altLang="en-US" smtClean="0"/>
              <a:t>111</a:t>
            </a:fld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EE9FF1-C4D3-4C0A-B19C-E69B3BB7B964}"/>
              </a:ext>
            </a:extLst>
          </p:cNvPr>
          <p:cNvSpPr txBox="1">
            <a:spLocks noChangeArrowheads="1"/>
          </p:cNvSpPr>
          <p:nvPr/>
        </p:nvSpPr>
        <p:spPr>
          <a:xfrm>
            <a:off x="628649" y="1633538"/>
            <a:ext cx="8039093" cy="522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alibri" pitchFamily="-96" charset="0"/>
              </a:rPr>
              <a:t>定长数组：使用</a:t>
            </a:r>
            <a:r>
              <a:rPr lang="en-US" altLang="zh-CN" dirty="0">
                <a:latin typeface="Calibri" pitchFamily="-96" charset="0"/>
              </a:rPr>
              <a:t>#define </a:t>
            </a:r>
            <a:r>
              <a:rPr lang="zh-CN" altLang="en-US" dirty="0">
                <a:latin typeface="Calibri" pitchFamily="-96" charset="0"/>
              </a:rPr>
              <a:t>声明常数作为数组参数</a:t>
            </a:r>
            <a:endParaRPr lang="en-US" dirty="0">
              <a:latin typeface="Calibri" pitchFamily="-96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76428CC-0440-4CEB-B96C-F5126B41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2826543"/>
            <a:ext cx="7439025" cy="3305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D2CE74-F7D1-D019-BCF6-E6848A53E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4" y="2312193"/>
            <a:ext cx="35528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226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AEC600B-37BF-4944-8B39-80694AF35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286D3F-8D83-49FA-91B0-19E85ED7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F9C2BA-1BCF-44EE-888C-03F7A4FD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28414A-9280-4AA6-838A-EB1A89C7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733BDD-DE91-489A-8725-0DBCBAE6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49" y="1552305"/>
            <a:ext cx="7759101" cy="37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165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80C15D-A721-4264-859B-AEC4AB90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1F678D-E89E-4BBE-9AAD-39C5F9D3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8D11AA-EEB4-49CA-B931-3252163F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5297B0-F8CE-42AF-821A-B00A190A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311125"/>
            <a:ext cx="7620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702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5BB3CF-FBAE-445D-ADBD-6280699FF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变长数组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ISO C89</a:t>
            </a:r>
            <a:r>
              <a:rPr lang="zh-CN" altLang="en-US" dirty="0"/>
              <a:t>的标准</a:t>
            </a:r>
            <a:r>
              <a:rPr lang="zh-CN" altLang="zh-CN" dirty="0"/>
              <a:t>使用变长数组时需要使用malloc这类函数，为数组动态分配存储空间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ISO C99</a:t>
            </a:r>
            <a:r>
              <a:rPr lang="zh-CN" altLang="en-US" dirty="0"/>
              <a:t>的标准中，引入了变长数组的概念，可以通过下列代码的方式来声明一个变长数组。</a:t>
            </a:r>
            <a:r>
              <a:rPr lang="zh-CN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643822-AD81-4721-A34C-EF18A6FD0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B0CD51-4A43-4E5E-AC23-DD6CEAD3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A474BB-6A39-413F-806E-66A82944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114</a:t>
            </a:fld>
            <a:endParaRPr lang="zh-CN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4041257-AC8F-4A63-B7E5-AEA8FC2F8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3CD546-4ECB-4AB0-9F01-B1BCF397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0" y="3797531"/>
            <a:ext cx="6702725" cy="10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748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2FEA2B-9E71-4019-B804-B5900471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E0BA4A-C334-41F4-8305-651AA6DB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790FF2-5E9D-4197-95A7-40327CBD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3A6B87-E08D-4FA1-BCF4-85A7E38B4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496468"/>
            <a:ext cx="8362950" cy="319087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A4CE74-26CF-4FFF-87BD-54DDEF353765}"/>
              </a:ext>
            </a:extLst>
          </p:cNvPr>
          <p:cNvGrpSpPr/>
          <p:nvPr/>
        </p:nvGrpSpPr>
        <p:grpSpPr>
          <a:xfrm>
            <a:off x="458637" y="3687343"/>
            <a:ext cx="3810000" cy="2448929"/>
            <a:chOff x="458637" y="3687343"/>
            <a:chExt cx="3810000" cy="244892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965F2DF-B3E3-4820-8FFB-19D7B6984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37" y="3687343"/>
              <a:ext cx="3810000" cy="222885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27AD469-DEBE-4B38-9640-D59A0C758CA7}"/>
                </a:ext>
              </a:extLst>
            </p:cNvPr>
            <p:cNvSpPr txBox="1"/>
            <p:nvPr/>
          </p:nvSpPr>
          <p:spPr>
            <a:xfrm>
              <a:off x="1302589" y="5828495"/>
              <a:ext cx="179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b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）变长数组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0E1CEA1-51B3-4CB4-8984-C2562186EF11}"/>
              </a:ext>
            </a:extLst>
          </p:cNvPr>
          <p:cNvGrpSpPr/>
          <p:nvPr/>
        </p:nvGrpSpPr>
        <p:grpSpPr>
          <a:xfrm>
            <a:off x="5112589" y="3726447"/>
            <a:ext cx="3046292" cy="2447570"/>
            <a:chOff x="5112589" y="3726447"/>
            <a:chExt cx="3046292" cy="244757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41E49D4-B5D7-4555-A719-FA2CE39A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2589" y="3726447"/>
              <a:ext cx="3046292" cy="222749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D3F9C17-1AC6-4C4B-825A-C9F9D89C79AC}"/>
                </a:ext>
              </a:extLst>
            </p:cNvPr>
            <p:cNvSpPr txBox="1"/>
            <p:nvPr/>
          </p:nvSpPr>
          <p:spPr>
            <a:xfrm>
              <a:off x="5689121" y="5866240"/>
              <a:ext cx="1797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c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）定长数组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1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A60D-5EC5-490E-A3D7-0A7EC90C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八、结构体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1F1F-4A7A-49DA-AB92-7D95117E4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b="0" dirty="0"/>
              <a:t>结构：将不同类型的对象集中到一个对象中</a:t>
            </a:r>
            <a:endParaRPr lang="en-US" altLang="zh-CN" b="0" dirty="0"/>
          </a:p>
          <a:p>
            <a:r>
              <a:rPr lang="zh-CN" altLang="en-US" b="0" dirty="0"/>
              <a:t>结构体的所有组成部分存储在内存一段连续的区域中</a:t>
            </a:r>
            <a:endParaRPr lang="en-US" altLang="zh-CN" b="0" dirty="0"/>
          </a:p>
          <a:p>
            <a:r>
              <a:rPr lang="zh-CN" altLang="en-US" b="0" dirty="0"/>
              <a:t>存放的顺序按照声明的顺序</a:t>
            </a:r>
            <a:endParaRPr lang="en-US" altLang="zh-CN" b="0" dirty="0"/>
          </a:p>
          <a:p>
            <a:r>
              <a:rPr lang="zh-CN" altLang="en-US" b="0" dirty="0"/>
              <a:t>指向结构体的指针是结构体第一个字节的地址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72B8E4-E53A-4A7C-A5C8-248A9758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42FB11-2E9D-49D7-B114-C271A5E4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9E20E-DC06-43DE-842D-7DF37150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116</a:t>
            </a:fld>
            <a:endParaRPr lang="zh-CN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F1DC08F-9561-4397-84F1-75EC39D64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477" y="4938517"/>
            <a:ext cx="1739478" cy="4318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 b="1">
                <a:latin typeface="Courier New" pitchFamily="49" charset="0"/>
                <a:ea typeface="+mn-ea"/>
                <a:cs typeface="+mn-cs"/>
              </a:rPr>
              <a:t>a</a:t>
            </a: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B129CC40-6EB2-4FFF-B6F3-CBF22C3C8E5C}"/>
              </a:ext>
            </a:extLst>
          </p:cNvPr>
          <p:cNvGrpSpPr/>
          <p:nvPr/>
        </p:nvGrpSpPr>
        <p:grpSpPr>
          <a:xfrm>
            <a:off x="4433461" y="4136811"/>
            <a:ext cx="3979019" cy="1611991"/>
            <a:chOff x="4283968" y="1024921"/>
            <a:chExt cx="3979019" cy="1611991"/>
          </a:xfrm>
        </p:grpSpPr>
        <p:sp>
          <p:nvSpPr>
            <p:cNvPr id="9" name="Line 16">
              <a:extLst>
                <a:ext uri="{FF2B5EF4-FFF2-40B4-BE49-F238E27FC236}">
                  <a16:creationId xmlns:a16="http://schemas.microsoft.com/office/drawing/2014/main" id="{C1E76A5E-7C02-4993-A9D4-9FA8E18DDC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CDA35BC9-76D5-48EE-937C-DCCC6F1F8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D04E0D-EBC8-4655-9362-4215A0513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err="1">
                  <a:latin typeface="Courier New" pitchFamily="-96" charset="0"/>
                </a:rPr>
                <a:t>i</a:t>
              </a:r>
              <a:endParaRPr lang="en-US" sz="2000" b="1" dirty="0">
                <a:latin typeface="Courier New" pitchFamily="-96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665E0561-83B5-4139-8A79-F22291E6A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83FAB430-6C8A-4E60-B650-D231D4D9A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B03526BA-2403-4589-90E1-5BA755FAB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4B70FBD8-6F12-40B6-803D-2CD6D1898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4E33356D-2F06-4A22-A788-5A858AB45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D5CB488E-2C49-4BA4-A487-EF11F0006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118" y="4408902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1" dirty="0" err="1">
                <a:latin typeface="Courier New" pitchFamily="-96" charset="0"/>
              </a:rPr>
              <a:t>struct</a:t>
            </a:r>
            <a:r>
              <a:rPr lang="en-US" sz="1800" b="1" dirty="0">
                <a:latin typeface="Courier New" pitchFamily="-96" charset="0"/>
              </a:rPr>
              <a:t> </a:t>
            </a:r>
            <a:r>
              <a:rPr lang="en-US" sz="1800" b="1" dirty="0" err="1">
                <a:latin typeface="Courier New" pitchFamily="-96" charset="0"/>
              </a:rPr>
              <a:t>rec</a:t>
            </a:r>
            <a:r>
              <a:rPr lang="en-US" sz="1800" b="1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  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  </a:t>
            </a:r>
            <a:r>
              <a:rPr lang="en-US" sz="1800" b="1" dirty="0" err="1">
                <a:latin typeface="Courier New" pitchFamily="-96" charset="0"/>
              </a:rPr>
              <a:t>size_t</a:t>
            </a:r>
            <a:r>
              <a:rPr lang="en-US" sz="1800" b="1" dirty="0">
                <a:latin typeface="Courier New" pitchFamily="-96" charset="0"/>
              </a:rPr>
              <a:t> </a:t>
            </a:r>
            <a:r>
              <a:rPr lang="en-US" sz="1800" b="1" dirty="0" err="1">
                <a:latin typeface="Courier New" pitchFamily="-96" charset="0"/>
              </a:rPr>
              <a:t>i</a:t>
            </a:r>
            <a:r>
              <a:rPr lang="en-US" sz="1800" b="1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  </a:t>
            </a:r>
            <a:r>
              <a:rPr lang="en-US" sz="1800" b="1" dirty="0" err="1">
                <a:latin typeface="Courier New" pitchFamily="-96" charset="0"/>
              </a:rPr>
              <a:t>struct</a:t>
            </a:r>
            <a:r>
              <a:rPr lang="en-US" sz="1800" b="1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495315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4361B8E-B902-48B7-AB86-59F3BBC12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访问结构体中的数组元素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26469-13D6-405A-BB46-D4AB4228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9DDAE7-F478-41B3-BA3B-C607EE5F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CAE690-7299-4CF9-B4E8-1FBF4033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117</a:t>
            </a:fld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4672033-E783-428F-8E20-635FE6CC1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508" y="5251461"/>
            <a:ext cx="4325942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  # r in %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rdi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, 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idx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 in %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rsi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 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  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leaq</a:t>
            </a: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  (%rdi,%rsi,4), %</a:t>
            </a:r>
            <a:r>
              <a:rPr lang="en-US" sz="1800" b="1" dirty="0" err="1">
                <a:latin typeface="Courier New" pitchFamily="49" charset="0"/>
                <a:ea typeface="+mn-ea"/>
                <a:cs typeface="+mn-cs"/>
              </a:rPr>
              <a:t>rax</a:t>
            </a:r>
            <a:endParaRPr lang="en-US" sz="1800" b="1" dirty="0">
              <a:latin typeface="Courier New" pitchFamily="49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sz="1800" b="1" dirty="0">
                <a:latin typeface="Courier New" pitchFamily="49" charset="0"/>
                <a:ea typeface="+mn-ea"/>
                <a:cs typeface="+mn-cs"/>
              </a:rPr>
              <a:t>  ret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5AB506-DF1F-469D-8165-64E8C244C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507" y="3492501"/>
            <a:ext cx="4325942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 *</a:t>
            </a:r>
            <a:r>
              <a:rPr lang="en-US" sz="1800" b="1" dirty="0" err="1">
                <a:latin typeface="Courier New" pitchFamily="-96" charset="0"/>
              </a:rPr>
              <a:t>get_ap</a:t>
            </a:r>
            <a:endParaRPr lang="en-US" sz="1800" b="1" dirty="0">
              <a:latin typeface="Courier New" pitchFamily="-96" charset="0"/>
            </a:endParaRP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(</a:t>
            </a:r>
            <a:r>
              <a:rPr lang="en-US" sz="1800" b="1" dirty="0" err="1">
                <a:latin typeface="Courier New" pitchFamily="-96" charset="0"/>
              </a:rPr>
              <a:t>struct</a:t>
            </a:r>
            <a:r>
              <a:rPr lang="en-US" sz="1800" b="1" dirty="0">
                <a:latin typeface="Courier New" pitchFamily="-96" charset="0"/>
              </a:rPr>
              <a:t> rec *r, </a:t>
            </a:r>
            <a:r>
              <a:rPr lang="en-US" sz="1800" b="1" dirty="0" err="1">
                <a:latin typeface="Courier New" pitchFamily="-96" charset="0"/>
              </a:rPr>
              <a:t>size_t</a:t>
            </a:r>
            <a:r>
              <a:rPr lang="en-US" sz="1800" b="1" dirty="0">
                <a:latin typeface="Courier New" pitchFamily="-96" charset="0"/>
              </a:rPr>
              <a:t> </a:t>
            </a:r>
            <a:r>
              <a:rPr lang="en-US" sz="1800" b="1" dirty="0" err="1">
                <a:latin typeface="Courier New" pitchFamily="-96" charset="0"/>
              </a:rPr>
              <a:t>idx</a:t>
            </a:r>
            <a:r>
              <a:rPr lang="en-US" sz="1800" b="1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return &amp;r-&gt;a[</a:t>
            </a:r>
            <a:r>
              <a:rPr lang="en-US" sz="1800" b="1" dirty="0" err="1">
                <a:latin typeface="Courier New" pitchFamily="-96" charset="0"/>
              </a:rPr>
              <a:t>idx</a:t>
            </a:r>
            <a:r>
              <a:rPr lang="en-US" sz="1800" b="1" dirty="0">
                <a:latin typeface="Courier New" pitchFamily="-96" charset="0"/>
              </a:rPr>
              <a:t>];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}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BDB4FF7-AED9-4B20-A728-4403BA576CD7}"/>
              </a:ext>
            </a:extLst>
          </p:cNvPr>
          <p:cNvSpPr txBox="1">
            <a:spLocks noChangeArrowheads="1"/>
          </p:cNvSpPr>
          <p:nvPr/>
        </p:nvSpPr>
        <p:spPr>
          <a:xfrm>
            <a:off x="363538" y="3492501"/>
            <a:ext cx="3924300" cy="2863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Calibri" pitchFamily="-96" charset="0"/>
              </a:rPr>
              <a:t>产生指向数组的指针</a:t>
            </a:r>
            <a:endParaRPr lang="en-US" altLang="zh-CN" sz="2400" dirty="0">
              <a:latin typeface="Calibri" pitchFamily="-96" charset="0"/>
            </a:endParaRPr>
          </a:p>
          <a:p>
            <a:r>
              <a:rPr lang="zh-CN" altLang="en-US" sz="2400" dirty="0">
                <a:latin typeface="Calibri" pitchFamily="-96" charset="0"/>
              </a:rPr>
              <a:t>在编译的时候决定每个成员的偏移量</a:t>
            </a:r>
            <a:endParaRPr lang="en-US" altLang="zh-CN" sz="2400" dirty="0">
              <a:latin typeface="Calibri" pitchFamily="-96" charset="0"/>
            </a:endParaRPr>
          </a:p>
          <a:p>
            <a:r>
              <a:rPr lang="en-US" sz="2400" dirty="0">
                <a:latin typeface="Calibri" pitchFamily="-96" charset="0"/>
              </a:rPr>
              <a:t>Compute as </a:t>
            </a:r>
            <a:r>
              <a:rPr lang="en-US" sz="2400" dirty="0">
                <a:latin typeface="Courier New"/>
                <a:cs typeface="Courier New"/>
              </a:rPr>
              <a:t>r + 4*</a:t>
            </a:r>
            <a:r>
              <a:rPr lang="en-US" sz="2400" dirty="0" err="1">
                <a:latin typeface="Courier New"/>
                <a:cs typeface="Courier New"/>
              </a:rPr>
              <a:t>idx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11" name="Line 14">
            <a:extLst>
              <a:ext uri="{FF2B5EF4-FFF2-40B4-BE49-F238E27FC236}">
                <a16:creationId xmlns:a16="http://schemas.microsoft.com/office/drawing/2014/main" id="{3A8A52D5-7FC4-4B3E-81C9-B97BC89D0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5930" y="1728184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D8AAEF8A-462A-41F3-A7C2-E01519B47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530" y="1347184"/>
            <a:ext cx="114967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>
                <a:latin typeface="Courier New" pitchFamily="-96" charset="0"/>
              </a:rPr>
              <a:t>r+4*</a:t>
            </a:r>
            <a:r>
              <a:rPr lang="en-US" b="1" dirty="0" err="1">
                <a:latin typeface="Courier New" pitchFamily="-96" charset="0"/>
              </a:rPr>
              <a:t>idx</a:t>
            </a:r>
            <a:endParaRPr lang="en-US" b="1" dirty="0">
              <a:latin typeface="Courier New" pitchFamily="-96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05D55BC4-0D5A-468B-B2DF-95A9A53C1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1009" y="2148890"/>
            <a:ext cx="1739478" cy="4318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 b="1">
                <a:latin typeface="Courier New" pitchFamily="49" charset="0"/>
                <a:ea typeface="+mn-ea"/>
                <a:cs typeface="+mn-cs"/>
              </a:rPr>
              <a:t>a</a:t>
            </a:r>
          </a:p>
        </p:txBody>
      </p:sp>
      <p:grpSp>
        <p:nvGrpSpPr>
          <p:cNvPr id="14" name="Group 1">
            <a:extLst>
              <a:ext uri="{FF2B5EF4-FFF2-40B4-BE49-F238E27FC236}">
                <a16:creationId xmlns:a16="http://schemas.microsoft.com/office/drawing/2014/main" id="{CB0DE529-4FEC-46D9-BD22-5EAA5CEB1EE1}"/>
              </a:ext>
            </a:extLst>
          </p:cNvPr>
          <p:cNvGrpSpPr/>
          <p:nvPr/>
        </p:nvGrpSpPr>
        <p:grpSpPr>
          <a:xfrm>
            <a:off x="4356993" y="1347184"/>
            <a:ext cx="3979019" cy="1611991"/>
            <a:chOff x="4283968" y="1024921"/>
            <a:chExt cx="3979019" cy="1611991"/>
          </a:xfrm>
        </p:grpSpPr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D6726D7A-AA55-4C5B-9A53-BE698F232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9D1005C9-CC6E-4FDE-920F-4975E4A9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r</a:t>
              </a: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3A4AFD62-03FB-45A1-8A18-06238D29A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err="1">
                  <a:latin typeface="Courier New" pitchFamily="-96" charset="0"/>
                </a:rPr>
                <a:t>i</a:t>
              </a:r>
              <a:endParaRPr lang="en-US" sz="2000" b="1" dirty="0">
                <a:latin typeface="Courier New" pitchFamily="-96" charset="0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5A4C28D8-21BF-45A7-A2D9-5AFFFF08E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D7E38B8F-E334-4B1C-925F-3E9511070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B2D8C063-02F2-4650-AF10-523B26A3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258BBEFB-7EAC-472A-826A-25CD87504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FD22324C-9166-479F-BC16-B9939EDB7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b="1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F833E3E8-CAE4-400F-9342-ECBF305EC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619275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1" dirty="0" err="1">
                <a:latin typeface="Courier New" pitchFamily="-96" charset="0"/>
              </a:rPr>
              <a:t>struct</a:t>
            </a:r>
            <a:r>
              <a:rPr lang="en-US" sz="1800" b="1" dirty="0">
                <a:latin typeface="Courier New" pitchFamily="-96" charset="0"/>
              </a:rPr>
              <a:t> </a:t>
            </a:r>
            <a:r>
              <a:rPr lang="en-US" sz="1800" b="1" dirty="0" err="1">
                <a:latin typeface="Courier New" pitchFamily="-96" charset="0"/>
              </a:rPr>
              <a:t>rec</a:t>
            </a:r>
            <a:r>
              <a:rPr lang="en-US" sz="1800" b="1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  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  </a:t>
            </a:r>
            <a:r>
              <a:rPr lang="en-US" sz="1800" b="1" dirty="0" err="1">
                <a:latin typeface="Courier New" pitchFamily="-96" charset="0"/>
              </a:rPr>
              <a:t>size_t</a:t>
            </a:r>
            <a:r>
              <a:rPr lang="en-US" sz="1800" b="1" dirty="0">
                <a:latin typeface="Courier New" pitchFamily="-96" charset="0"/>
              </a:rPr>
              <a:t> </a:t>
            </a:r>
            <a:r>
              <a:rPr lang="en-US" sz="1800" b="1" dirty="0" err="1">
                <a:latin typeface="Courier New" pitchFamily="-96" charset="0"/>
              </a:rPr>
              <a:t>i</a:t>
            </a:r>
            <a:r>
              <a:rPr lang="en-US" sz="1800" b="1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    </a:t>
            </a:r>
            <a:r>
              <a:rPr lang="en-US" sz="1800" b="1" dirty="0" err="1">
                <a:latin typeface="Courier New" pitchFamily="-96" charset="0"/>
              </a:rPr>
              <a:t>struct</a:t>
            </a:r>
            <a:r>
              <a:rPr lang="en-US" sz="1800" b="1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sz="1800" b="1" dirty="0">
                <a:latin typeface="Courier New" pitchFamily="-96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346529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9DEDE7-AA94-4BB3-8270-FE7F7D1DB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访问结构体中的其他元素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9EA2E7-8F03-42DE-9E9B-326864C94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665535-87D0-4634-B343-55257216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A24488-B631-4334-86F9-89E2F3C6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118</a:t>
            </a:fld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50EB9D9-34BE-45C1-A988-C6BAD86BC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690" y="4305931"/>
            <a:ext cx="7159604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sz="1800" b="1" dirty="0">
                <a:latin typeface="Courier New" pitchFamily="49" charset="0"/>
              </a:rPr>
              <a:t>.L11:                         # </a:t>
            </a:r>
            <a:r>
              <a:rPr lang="cs-CZ" sz="1800" b="1" dirty="0" err="1">
                <a:latin typeface="Courier New" pitchFamily="49" charset="0"/>
              </a:rPr>
              <a:t>loop</a:t>
            </a:r>
            <a:r>
              <a:rPr lang="cs-CZ" sz="1800" b="1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movslq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16(%rdi), %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rax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    #   i = M[r+16]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mov</a:t>
            </a:r>
            <a:r>
              <a:rPr lang="en-US" altLang="zh-CN" sz="1800" b="1" dirty="0">
                <a:latin typeface="Courier New" pitchFamily="49" charset="0"/>
                <a:ea typeface="+mn-ea"/>
                <a:cs typeface="+mn-cs"/>
              </a:rPr>
              <a:t>q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  %</a:t>
            </a:r>
            <a:r>
              <a:rPr lang="en-US" altLang="zh-CN" sz="1800" b="1" dirty="0">
                <a:latin typeface="Courier New" pitchFamily="49" charset="0"/>
                <a:ea typeface="+mn-ea"/>
                <a:cs typeface="+mn-cs"/>
              </a:rPr>
              <a:t>r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si, (%rdi,%rax,4) #   M[r+4*i]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movq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  24(%rdi), %rdi      #   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r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= M[r+24]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testq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 %rdi, %rdi          #   Test 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r</a:t>
            </a:r>
            <a:endParaRPr lang="cs-CZ" sz="1800" b="1" dirty="0">
              <a:latin typeface="Courier New" pitchFamily="49" charset="0"/>
              <a:ea typeface="+mn-ea"/>
              <a:cs typeface="+mn-cs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jne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    .L11                #   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if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!=0 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goto</a:t>
            </a:r>
            <a:r>
              <a:rPr lang="cs-CZ" sz="1800" b="1" dirty="0">
                <a:latin typeface="Courier New" pitchFamily="49" charset="0"/>
                <a:ea typeface="+mn-ea"/>
                <a:cs typeface="+mn-cs"/>
              </a:rPr>
              <a:t> </a:t>
            </a:r>
            <a:r>
              <a:rPr lang="cs-CZ" sz="1800" b="1" dirty="0" err="1">
                <a:latin typeface="Courier New" pitchFamily="49" charset="0"/>
                <a:ea typeface="+mn-ea"/>
                <a:cs typeface="+mn-cs"/>
              </a:rPr>
              <a:t>loop</a:t>
            </a:r>
            <a:endParaRPr lang="cs-CZ" sz="1800" b="1" dirty="0">
              <a:latin typeface="Courier New" pitchFamily="49" charset="0"/>
              <a:ea typeface="+mn-ea"/>
              <a:cs typeface="+mn-cs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392F89B-80AF-4184-A56C-21751B8EA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44" y="1505197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sz="1800" b="1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sz="1800" b="1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sz="1800" b="1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sz="1800" b="1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sz="1800" b="1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sz="1800" b="1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sz="1800" b="1" dirty="0">
                <a:latin typeface="Courier New" pitchFamily="-96" charset="0"/>
              </a:rPr>
              <a:t>    r = r-&gt;</a:t>
            </a:r>
            <a:r>
              <a:rPr lang="nn-NO" sz="1800" b="1" dirty="0" err="1">
                <a:latin typeface="Courier New" pitchFamily="-96" charset="0"/>
              </a:rPr>
              <a:t>next</a:t>
            </a:r>
            <a:r>
              <a:rPr lang="nn-NO" sz="1800" b="1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sz="1800" b="1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sz="1800" b="1" dirty="0">
                <a:latin typeface="Courier New" pitchFamily="-96" charset="0"/>
              </a:rPr>
              <a:t>}</a:t>
            </a:r>
          </a:p>
        </p:txBody>
      </p:sp>
      <p:graphicFrame>
        <p:nvGraphicFramePr>
          <p:cNvPr id="10" name="Table 49">
            <a:extLst>
              <a:ext uri="{FF2B5EF4-FFF2-40B4-BE49-F238E27FC236}">
                <a16:creationId xmlns:a16="http://schemas.microsoft.com/office/drawing/2014/main" id="{114BC133-F25B-4A68-B501-1B488699B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982861"/>
              </p:ext>
            </p:extLst>
          </p:nvPr>
        </p:nvGraphicFramePr>
        <p:xfrm>
          <a:off x="5056545" y="3057871"/>
          <a:ext cx="289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Register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%</a:t>
                      </a:r>
                      <a:r>
                        <a:rPr lang="en-US" b="1" dirty="0" err="1"/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%</a:t>
                      </a:r>
                      <a:r>
                        <a:rPr lang="en-US" b="1" dirty="0" err="1"/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Group 2">
            <a:extLst>
              <a:ext uri="{FF2B5EF4-FFF2-40B4-BE49-F238E27FC236}">
                <a16:creationId xmlns:a16="http://schemas.microsoft.com/office/drawing/2014/main" id="{CDF79DD2-217C-4A2A-9B94-3EFE1B852604}"/>
              </a:ext>
            </a:extLst>
          </p:cNvPr>
          <p:cNvGrpSpPr/>
          <p:nvPr/>
        </p:nvGrpSpPr>
        <p:grpSpPr>
          <a:xfrm>
            <a:off x="4920843" y="954357"/>
            <a:ext cx="4223157" cy="1992331"/>
            <a:chOff x="4450943" y="1049360"/>
            <a:chExt cx="4223157" cy="1992331"/>
          </a:xfrm>
        </p:grpSpPr>
        <p:sp>
          <p:nvSpPr>
            <p:cNvPr id="12" name="Line 17">
              <a:extLst>
                <a:ext uri="{FF2B5EF4-FFF2-40B4-BE49-F238E27FC236}">
                  <a16:creationId xmlns:a16="http://schemas.microsoft.com/office/drawing/2014/main" id="{40D7DAD5-514A-4576-BFD5-BB0977CF2A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4489" y="227969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330A26EB-2D82-4869-9817-0451D3B54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6289" y="2660691"/>
              <a:ext cx="1524000" cy="381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7" tIns="44450" rIns="90487" bIns="44450">
              <a:prstTxWarp prst="textNoShape">
                <a:avLst/>
              </a:prstTxWarp>
            </a:bodyPr>
            <a:lstStyle/>
            <a:p>
              <a:pPr marL="223838" indent="-223838" defTabSz="895350" eaLnBrk="0" hangingPunct="0">
                <a:spcBef>
                  <a:spcPct val="30000"/>
                </a:spcBef>
              </a:pPr>
              <a:r>
                <a:rPr lang="en-US" b="1">
                  <a:solidFill>
                    <a:schemeClr val="tx2"/>
                  </a:solidFill>
                  <a:latin typeface="Calibri" pitchFamily="-96" charset="0"/>
                </a:rPr>
                <a:t>Element </a:t>
              </a:r>
              <a:r>
                <a:rPr lang="en-US" b="1">
                  <a:latin typeface="Courier New" pitchFamily="-96" charset="0"/>
                </a:rPr>
                <a:t>i</a:t>
              </a:r>
              <a:endParaRPr lang="en-US" b="1">
                <a:solidFill>
                  <a:schemeClr val="tx2"/>
                </a:solidFill>
                <a:latin typeface="Calibri" pitchFamily="-96" charset="0"/>
              </a:endParaRPr>
            </a:p>
          </p:txBody>
        </p:sp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87C185A2-76BE-44DA-9585-44B138F85DA9}"/>
                </a:ext>
              </a:extLst>
            </p:cNvPr>
            <p:cNvGrpSpPr/>
            <p:nvPr/>
          </p:nvGrpSpPr>
          <p:grpSpPr>
            <a:xfrm>
              <a:off x="4450943" y="1049360"/>
              <a:ext cx="3979019" cy="1611991"/>
              <a:chOff x="4563315" y="1484784"/>
              <a:chExt cx="3979019" cy="1611991"/>
            </a:xfrm>
          </p:grpSpPr>
          <p:grpSp>
            <p:nvGrpSpPr>
              <p:cNvPr id="16" name="Group 18">
                <a:extLst>
                  <a:ext uri="{FF2B5EF4-FFF2-40B4-BE49-F238E27FC236}">
                    <a16:creationId xmlns:a16="http://schemas.microsoft.com/office/drawing/2014/main" id="{C1D1CAFD-5CF0-40CA-ACA4-8CD1FB2BB900}"/>
                  </a:ext>
                </a:extLst>
              </p:cNvPr>
              <p:cNvGrpSpPr/>
              <p:nvPr/>
            </p:nvGrpSpPr>
            <p:grpSpPr>
              <a:xfrm>
                <a:off x="4563315" y="1484784"/>
                <a:ext cx="3979019" cy="1611991"/>
                <a:chOff x="4283968" y="1024921"/>
                <a:chExt cx="3979019" cy="1611991"/>
              </a:xfrm>
            </p:grpSpPr>
            <p:sp>
              <p:nvSpPr>
                <p:cNvPr id="18" name="Line 16">
                  <a:extLst>
                    <a:ext uri="{FF2B5EF4-FFF2-40B4-BE49-F238E27FC236}">
                      <a16:creationId xmlns:a16="http://schemas.microsoft.com/office/drawing/2014/main" id="{72D64512-3431-4567-9734-D836D73655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b="1"/>
                </a:p>
              </p:txBody>
            </p:sp>
            <p:sp>
              <p:nvSpPr>
                <p:cNvPr id="19" name="Rectangle 17">
                  <a:extLst>
                    <a:ext uri="{FF2B5EF4-FFF2-40B4-BE49-F238E27FC236}">
                      <a16:creationId xmlns:a16="http://schemas.microsoft.com/office/drawing/2014/main" id="{7E0A6DA8-5B0D-4374-A710-764FCF004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b="1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0" name="Rectangle 10">
                  <a:extLst>
                    <a:ext uri="{FF2B5EF4-FFF2-40B4-BE49-F238E27FC236}">
                      <a16:creationId xmlns:a16="http://schemas.microsoft.com/office/drawing/2014/main" id="{6534FB67-E3C7-4008-BF30-6F2BC1634A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1106" y="1826627"/>
                  <a:ext cx="876300" cy="431800"/>
                </a:xfrm>
                <a:prstGeom prst="rect">
                  <a:avLst/>
                </a:prstGeom>
                <a:solidFill>
                  <a:srgbClr val="F1C7C7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b="1" dirty="0" err="1">
                      <a:latin typeface="Courier New" pitchFamily="-96" charset="0"/>
                    </a:rPr>
                    <a:t>i</a:t>
                  </a:r>
                  <a:endParaRPr lang="en-US" sz="2000" b="1" dirty="0">
                    <a:latin typeface="Courier New" pitchFamily="-96" charset="0"/>
                  </a:endParaRPr>
                </a:p>
              </p:txBody>
            </p:sp>
            <p:sp>
              <p:nvSpPr>
                <p:cNvPr id="21" name="Rectangle 12">
                  <a:extLst>
                    <a:ext uri="{FF2B5EF4-FFF2-40B4-BE49-F238E27FC236}">
                      <a16:creationId xmlns:a16="http://schemas.microsoft.com/office/drawing/2014/main" id="{6BB1C58A-D368-4B37-B603-5C21DAD528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7406" y="1826627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b="1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2" name="Rectangle 13">
                  <a:extLst>
                    <a:ext uri="{FF2B5EF4-FFF2-40B4-BE49-F238E27FC236}">
                      <a16:creationId xmlns:a16="http://schemas.microsoft.com/office/drawing/2014/main" id="{3501862C-5044-423D-A673-A62693B407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b="1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3" name="Rectangle 14">
                  <a:extLst>
                    <a:ext uri="{FF2B5EF4-FFF2-40B4-BE49-F238E27FC236}">
                      <a16:creationId xmlns:a16="http://schemas.microsoft.com/office/drawing/2014/main" id="{7CC15654-C081-4AB4-8A6D-8588D09D0A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86488" y="2239367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b="1" dirty="0">
                      <a:latin typeface="Courier New" pitchFamily="-96" charset="0"/>
                    </a:rPr>
                    <a:t>16</a:t>
                  </a:r>
                </a:p>
              </p:txBody>
            </p:sp>
            <p:sp>
              <p:nvSpPr>
                <p:cNvPr id="24" name="Rectangle 15">
                  <a:extLst>
                    <a:ext uri="{FF2B5EF4-FFF2-40B4-BE49-F238E27FC236}">
                      <a16:creationId xmlns:a16="http://schemas.microsoft.com/office/drawing/2014/main" id="{477BD38B-CDCC-4576-B246-4825E8ED4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4518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b="1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5" name="Rectangle 16">
                  <a:extLst>
                    <a:ext uri="{FF2B5EF4-FFF2-40B4-BE49-F238E27FC236}">
                      <a16:creationId xmlns:a16="http://schemas.microsoft.com/office/drawing/2014/main" id="{8C0D7580-F439-4AC5-9781-6F47D5D20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b="1" dirty="0">
                      <a:latin typeface="Courier New" pitchFamily="-96" charset="0"/>
                    </a:rPr>
                    <a:t>32</a:t>
                  </a:r>
                </a:p>
              </p:txBody>
            </p:sp>
          </p:grpSp>
          <p:sp>
            <p:nvSpPr>
              <p:cNvPr id="17" name="Rectangle 11">
                <a:extLst>
                  <a:ext uri="{FF2B5EF4-FFF2-40B4-BE49-F238E27FC236}">
                    <a16:creationId xmlns:a16="http://schemas.microsoft.com/office/drawing/2014/main" id="{9A71A5CC-52E9-4B21-8A03-22CE61BF4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0975" y="2286490"/>
                <a:ext cx="1739478" cy="431800"/>
              </a:xfrm>
              <a:prstGeom prst="rect">
                <a:avLst/>
              </a:prstGeom>
              <a:solidFill>
                <a:srgbClr val="CCCC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 b="1">
                    <a:latin typeface="Courier New" pitchFamily="49" charset="0"/>
                    <a:ea typeface="+mn-ea"/>
                    <a:cs typeface="+mn-cs"/>
                  </a:rPr>
                  <a:t>a</a:t>
                </a:r>
              </a:p>
            </p:txBody>
          </p:sp>
        </p:grp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589545CC-A795-43AA-B0A7-AA7B93C3C3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83500" y="1506560"/>
              <a:ext cx="990600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b="1">
                <a:latin typeface="Calibri" pitchFamily="-9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8215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BBEE771-BDC6-4F26-A180-D1A23D83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4357"/>
            <a:ext cx="8290735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、对齐</a:t>
            </a:r>
            <a:endParaRPr lang="en-US" altLang="zh-CN" dirty="0"/>
          </a:p>
          <a:p>
            <a:r>
              <a:rPr lang="zh-CN" altLang="en-US" dirty="0"/>
              <a:t>非对齐数据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对齐数据</a:t>
            </a:r>
            <a:endParaRPr lang="en-US" altLang="zh-CN" dirty="0"/>
          </a:p>
          <a:p>
            <a:r>
              <a:rPr lang="zh-CN" altLang="en-US" dirty="0"/>
              <a:t>原始数据类型为</a:t>
            </a:r>
            <a:r>
              <a:rPr lang="en-US" altLang="zh-CN" dirty="0"/>
              <a:t>K</a:t>
            </a:r>
            <a:r>
              <a:rPr lang="zh-CN" altLang="en-US" dirty="0"/>
              <a:t>字节，则地址必须是</a:t>
            </a:r>
            <a:r>
              <a:rPr lang="en-US" altLang="zh-CN" dirty="0"/>
              <a:t>k</a:t>
            </a:r>
            <a:r>
              <a:rPr lang="zh-CN" altLang="en-US" dirty="0"/>
              <a:t>的整数倍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76CD49-CF6F-4D0C-BEE9-692D1E4DE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DB7E5A-41A2-4960-A6B7-C63DB607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AB80C4-B5A2-4044-BF02-D28EE2B2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119</a:t>
            </a:fld>
            <a:endParaRPr lang="zh-CN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A1814A9-D9C5-435A-A134-CFF5674ED7FD}"/>
              </a:ext>
            </a:extLst>
          </p:cNvPr>
          <p:cNvSpPr>
            <a:spLocks/>
          </p:cNvSpPr>
          <p:nvPr/>
        </p:nvSpPr>
        <p:spPr bwMode="auto">
          <a:xfrm>
            <a:off x="876268" y="4413972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4F3F229F-708E-45CF-878A-3940CE081A17}"/>
              </a:ext>
            </a:extLst>
          </p:cNvPr>
          <p:cNvSpPr>
            <a:spLocks/>
          </p:cNvSpPr>
          <p:nvPr/>
        </p:nvSpPr>
        <p:spPr bwMode="auto">
          <a:xfrm>
            <a:off x="2146268" y="4413972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i[0]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AB42D2F-4E29-4014-A8A2-4B9B1A7F09EC}"/>
              </a:ext>
            </a:extLst>
          </p:cNvPr>
          <p:cNvSpPr>
            <a:spLocks/>
          </p:cNvSpPr>
          <p:nvPr/>
        </p:nvSpPr>
        <p:spPr bwMode="auto">
          <a:xfrm>
            <a:off x="3416268" y="4413972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i[1]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2C7B2EC-6B91-4138-A6A4-AC2AB6A100A1}"/>
              </a:ext>
            </a:extLst>
          </p:cNvPr>
          <p:cNvSpPr>
            <a:spLocks/>
          </p:cNvSpPr>
          <p:nvPr/>
        </p:nvSpPr>
        <p:spPr bwMode="auto">
          <a:xfrm>
            <a:off x="5956268" y="4413972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B6DA65C-E190-4E4D-BB78-82C267B34BB1}"/>
              </a:ext>
            </a:extLst>
          </p:cNvPr>
          <p:cNvSpPr>
            <a:spLocks/>
          </p:cNvSpPr>
          <p:nvPr/>
        </p:nvSpPr>
        <p:spPr bwMode="auto">
          <a:xfrm>
            <a:off x="1193768" y="4413972"/>
            <a:ext cx="9525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9053FB0B-5927-41E1-8183-EA7AB445C36A}"/>
              </a:ext>
            </a:extLst>
          </p:cNvPr>
          <p:cNvSpPr>
            <a:spLocks/>
          </p:cNvSpPr>
          <p:nvPr/>
        </p:nvSpPr>
        <p:spPr bwMode="auto">
          <a:xfrm>
            <a:off x="4686268" y="4413972"/>
            <a:ext cx="12700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1A9AB89-EFF7-4680-BC21-5AF2A8B5E02E}"/>
              </a:ext>
            </a:extLst>
          </p:cNvPr>
          <p:cNvSpPr>
            <a:spLocks/>
          </p:cNvSpPr>
          <p:nvPr/>
        </p:nvSpPr>
        <p:spPr bwMode="auto">
          <a:xfrm>
            <a:off x="623855" y="4807672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p+0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75E2524D-6E8F-4504-93E0-82FC11E49142}"/>
              </a:ext>
            </a:extLst>
          </p:cNvPr>
          <p:cNvSpPr>
            <a:spLocks/>
          </p:cNvSpPr>
          <p:nvPr/>
        </p:nvSpPr>
        <p:spPr bwMode="auto">
          <a:xfrm>
            <a:off x="1895443" y="4807672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p+4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DF723D4F-FF48-450C-9747-02CCEB2A215E}"/>
              </a:ext>
            </a:extLst>
          </p:cNvPr>
          <p:cNvSpPr>
            <a:spLocks/>
          </p:cNvSpPr>
          <p:nvPr/>
        </p:nvSpPr>
        <p:spPr bwMode="auto">
          <a:xfrm>
            <a:off x="3151155" y="4807672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p+8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3906B551-F471-46EB-A491-E5223201B334}"/>
              </a:ext>
            </a:extLst>
          </p:cNvPr>
          <p:cNvSpPr>
            <a:spLocks/>
          </p:cNvSpPr>
          <p:nvPr/>
        </p:nvSpPr>
        <p:spPr bwMode="auto">
          <a:xfrm>
            <a:off x="5630830" y="4807672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p+16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B0883106-0C9B-467E-AD13-641F4D240612}"/>
              </a:ext>
            </a:extLst>
          </p:cNvPr>
          <p:cNvSpPr>
            <a:spLocks/>
          </p:cNvSpPr>
          <p:nvPr/>
        </p:nvSpPr>
        <p:spPr bwMode="auto">
          <a:xfrm>
            <a:off x="8177180" y="4807672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p+24</a:t>
            </a: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7DCFDED6-1084-45B3-9EC9-D40E9A6ABBF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146268" y="5156922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b="1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E1A0B79A-8F66-405A-A542-776BA6CBDB8B}"/>
              </a:ext>
            </a:extLst>
          </p:cNvPr>
          <p:cNvSpPr>
            <a:spLocks/>
          </p:cNvSpPr>
          <p:nvPr/>
        </p:nvSpPr>
        <p:spPr bwMode="auto">
          <a:xfrm>
            <a:off x="1625568" y="5490297"/>
            <a:ext cx="20701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4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22408E9D-CA3D-43EB-B8A6-68CABCC859A3}"/>
              </a:ext>
            </a:extLst>
          </p:cNvPr>
          <p:cNvSpPr>
            <a:spLocks/>
          </p:cNvSpPr>
          <p:nvPr/>
        </p:nvSpPr>
        <p:spPr bwMode="auto">
          <a:xfrm>
            <a:off x="5257663" y="5510865"/>
            <a:ext cx="19050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67BF6823-0550-4A3C-A15B-368A12A6B30A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956268" y="5156922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b="1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628FC11B-592E-4F80-8B7D-F26682F7D2B2}"/>
              </a:ext>
            </a:extLst>
          </p:cNvPr>
          <p:cNvSpPr>
            <a:spLocks/>
          </p:cNvSpPr>
          <p:nvPr/>
        </p:nvSpPr>
        <p:spPr bwMode="auto">
          <a:xfrm>
            <a:off x="373720" y="5995122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0D3FE0AF-7998-4167-9512-B0A04EB93E7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876268" y="5156922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C8A24C52-A947-49F3-8953-928C1F022337}"/>
              </a:ext>
            </a:extLst>
          </p:cNvPr>
          <p:cNvSpPr>
            <a:spLocks/>
          </p:cNvSpPr>
          <p:nvPr/>
        </p:nvSpPr>
        <p:spPr bwMode="auto">
          <a:xfrm>
            <a:off x="7607300" y="5995122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97458550-1A6F-4CC0-A499-9365A303C45A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8496268" y="5156922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3A250F81-01DB-487D-98FA-2EF65E1AC4BF}"/>
              </a:ext>
            </a:extLst>
          </p:cNvPr>
          <p:cNvSpPr>
            <a:spLocks/>
          </p:cNvSpPr>
          <p:nvPr/>
        </p:nvSpPr>
        <p:spPr bwMode="auto">
          <a:xfrm>
            <a:off x="825449" y="2253528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F2B366DE-9D72-4D48-9BD0-07F39FE10EB0}"/>
              </a:ext>
            </a:extLst>
          </p:cNvPr>
          <p:cNvSpPr>
            <a:spLocks/>
          </p:cNvSpPr>
          <p:nvPr/>
        </p:nvSpPr>
        <p:spPr bwMode="auto">
          <a:xfrm>
            <a:off x="1128661" y="2253528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i[0]</a:t>
            </a: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809BABC5-DF04-4A15-840C-AC3171678C48}"/>
              </a:ext>
            </a:extLst>
          </p:cNvPr>
          <p:cNvSpPr>
            <a:spLocks/>
          </p:cNvSpPr>
          <p:nvPr/>
        </p:nvSpPr>
        <p:spPr bwMode="auto">
          <a:xfrm>
            <a:off x="2398661" y="2253528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[1]</a:t>
            </a: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32423ACE-E51A-446F-8C44-2FFA4266840B}"/>
              </a:ext>
            </a:extLst>
          </p:cNvPr>
          <p:cNvSpPr>
            <a:spLocks/>
          </p:cNvSpPr>
          <p:nvPr/>
        </p:nvSpPr>
        <p:spPr bwMode="auto">
          <a:xfrm>
            <a:off x="3641674" y="2253528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02E318F2-AD8D-49AD-A282-784965FE454B}"/>
              </a:ext>
            </a:extLst>
          </p:cNvPr>
          <p:cNvSpPr>
            <a:spLocks/>
          </p:cNvSpPr>
          <p:nvPr/>
        </p:nvSpPr>
        <p:spPr bwMode="auto">
          <a:xfrm>
            <a:off x="725436" y="2647228"/>
            <a:ext cx="21480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</a:t>
            </a: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0BDE1269-77A3-4125-ADA3-1548C4F356BB}"/>
              </a:ext>
            </a:extLst>
          </p:cNvPr>
          <p:cNvSpPr>
            <a:spLocks/>
          </p:cNvSpPr>
          <p:nvPr/>
        </p:nvSpPr>
        <p:spPr bwMode="auto">
          <a:xfrm>
            <a:off x="1030236" y="2647228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p+1</a:t>
            </a: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8355EE6-F585-4D6C-ADF8-84E1FF2F1FF3}"/>
              </a:ext>
            </a:extLst>
          </p:cNvPr>
          <p:cNvSpPr>
            <a:spLocks/>
          </p:cNvSpPr>
          <p:nvPr/>
        </p:nvSpPr>
        <p:spPr bwMode="auto">
          <a:xfrm>
            <a:off x="2133548" y="2647228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p+5</a:t>
            </a: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A921092C-FA18-4698-BD29-8E6361687191}"/>
              </a:ext>
            </a:extLst>
          </p:cNvPr>
          <p:cNvSpPr>
            <a:spLocks/>
          </p:cNvSpPr>
          <p:nvPr/>
        </p:nvSpPr>
        <p:spPr bwMode="auto">
          <a:xfrm>
            <a:off x="3316236" y="2647228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p+9</a:t>
            </a:r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CAE50BAC-DC46-4BFD-B9EF-DA2D845FC5F5}"/>
              </a:ext>
            </a:extLst>
          </p:cNvPr>
          <p:cNvSpPr>
            <a:spLocks/>
          </p:cNvSpPr>
          <p:nvPr/>
        </p:nvSpPr>
        <p:spPr bwMode="auto">
          <a:xfrm>
            <a:off x="5862586" y="2647228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p+17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0635DD69-C579-4B12-8EB6-77F4DFF7A13B}"/>
              </a:ext>
            </a:extLst>
          </p:cNvPr>
          <p:cNvSpPr>
            <a:spLocks/>
          </p:cNvSpPr>
          <p:nvPr/>
        </p:nvSpPr>
        <p:spPr bwMode="auto">
          <a:xfrm>
            <a:off x="6696886" y="1061768"/>
            <a:ext cx="2222500" cy="1539875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struct S1 {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int i[2];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double v;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</p:spTree>
    <p:extLst>
      <p:ext uri="{BB962C8B-B14F-4D97-AF65-F5344CB8AC3E}">
        <p14:creationId xmlns:p14="http://schemas.microsoft.com/office/powerpoint/2010/main" val="350554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B80EEC6-A8D4-423F-95EC-C163F531D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机器代码文件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2B2F16-F20E-468F-846C-9A66B3ED7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3B5F-65F7-481E-B8C5-7DC6DC5CFAD6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98DD1F-9254-47F5-B3A2-9E75BB00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2DBDB0-FBC8-4E0D-9749-1E3D9E28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8B3CA3-48F0-499E-B198-F6280A80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1" y="1909851"/>
            <a:ext cx="8059479" cy="277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876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2DBEF7-85D1-42F0-A785-D4126D92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结构体数据的对齐</a:t>
            </a:r>
            <a:endParaRPr lang="en-US" altLang="zh-CN" b="0" dirty="0"/>
          </a:p>
          <a:p>
            <a:r>
              <a:rPr lang="zh-CN" altLang="en-US" b="0" dirty="0"/>
              <a:t>结构体内部</a:t>
            </a:r>
            <a:r>
              <a:rPr lang="en-US" altLang="zh-CN" b="0" dirty="0"/>
              <a:t>:</a:t>
            </a:r>
          </a:p>
          <a:p>
            <a:pPr marL="552450" lvl="1"/>
            <a:r>
              <a:rPr lang="zh-CN" altLang="en-US" b="0" dirty="0"/>
              <a:t>满足每个数据的对齐条件</a:t>
            </a:r>
            <a:endParaRPr lang="en-US" altLang="zh-CN" b="0" dirty="0"/>
          </a:p>
          <a:p>
            <a:pPr marL="95250"/>
            <a:r>
              <a:rPr lang="zh-CN" altLang="en-US" b="0" dirty="0"/>
              <a:t>整个结构体</a:t>
            </a:r>
            <a:endParaRPr lang="en-US" altLang="zh-CN" b="0" dirty="0"/>
          </a:p>
          <a:p>
            <a:pPr marL="552450" lvl="1"/>
            <a:r>
              <a:rPr lang="zh-CN" altLang="en-US" b="0" dirty="0"/>
              <a:t>结构体的对齐按照最长元素长度</a:t>
            </a:r>
            <a:r>
              <a:rPr lang="en-US" altLang="zh-CN" b="0" dirty="0"/>
              <a:t>K</a:t>
            </a:r>
            <a:r>
              <a:rPr lang="zh-CN" altLang="en-US" b="0" dirty="0"/>
              <a:t>来决定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C58681-BDD9-476C-B5B3-08BDF220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8372AF-02F9-42BC-805B-21D1F3CD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EA8522-D0C3-40E8-8995-23F48BC0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120</a:t>
            </a:fld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BB4678C-AFEC-4906-8425-6BA5DA76AD4C}"/>
              </a:ext>
            </a:extLst>
          </p:cNvPr>
          <p:cNvSpPr>
            <a:spLocks/>
          </p:cNvSpPr>
          <p:nvPr/>
        </p:nvSpPr>
        <p:spPr bwMode="auto">
          <a:xfrm>
            <a:off x="881063" y="3783148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654FD26-B156-4C8F-8B7D-39F67D1C04C9}"/>
              </a:ext>
            </a:extLst>
          </p:cNvPr>
          <p:cNvSpPr>
            <a:spLocks/>
          </p:cNvSpPr>
          <p:nvPr/>
        </p:nvSpPr>
        <p:spPr bwMode="auto">
          <a:xfrm>
            <a:off x="2151063" y="3783148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i[0]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B5FF062-122E-4F9A-A283-5732303F3FE9}"/>
              </a:ext>
            </a:extLst>
          </p:cNvPr>
          <p:cNvSpPr>
            <a:spLocks/>
          </p:cNvSpPr>
          <p:nvPr/>
        </p:nvSpPr>
        <p:spPr bwMode="auto">
          <a:xfrm>
            <a:off x="3421063" y="3783148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i[1]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FE5882E0-9525-48FE-AAA8-26A466B8B6E4}"/>
              </a:ext>
            </a:extLst>
          </p:cNvPr>
          <p:cNvSpPr>
            <a:spLocks/>
          </p:cNvSpPr>
          <p:nvPr/>
        </p:nvSpPr>
        <p:spPr bwMode="auto">
          <a:xfrm>
            <a:off x="5961063" y="3783148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6E832BB-6A44-45C5-975D-94DE869CA5FE}"/>
              </a:ext>
            </a:extLst>
          </p:cNvPr>
          <p:cNvSpPr>
            <a:spLocks/>
          </p:cNvSpPr>
          <p:nvPr/>
        </p:nvSpPr>
        <p:spPr bwMode="auto">
          <a:xfrm>
            <a:off x="1198563" y="3783148"/>
            <a:ext cx="9525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DCC7AF08-D9A1-4561-9E30-875989D6C4E3}"/>
              </a:ext>
            </a:extLst>
          </p:cNvPr>
          <p:cNvSpPr>
            <a:spLocks/>
          </p:cNvSpPr>
          <p:nvPr/>
        </p:nvSpPr>
        <p:spPr bwMode="auto">
          <a:xfrm>
            <a:off x="4691063" y="3783148"/>
            <a:ext cx="12700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CFA7169-D1BC-43C4-AFB8-9E8E4841A8E1}"/>
              </a:ext>
            </a:extLst>
          </p:cNvPr>
          <p:cNvSpPr>
            <a:spLocks/>
          </p:cNvSpPr>
          <p:nvPr/>
        </p:nvSpPr>
        <p:spPr bwMode="auto">
          <a:xfrm>
            <a:off x="628650" y="4176848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p+0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96E337CE-1176-44FC-9A9A-978D2FF66806}"/>
              </a:ext>
            </a:extLst>
          </p:cNvPr>
          <p:cNvSpPr>
            <a:spLocks/>
          </p:cNvSpPr>
          <p:nvPr/>
        </p:nvSpPr>
        <p:spPr bwMode="auto">
          <a:xfrm>
            <a:off x="1900238" y="4176848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p+4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B8008545-98E3-4646-8D09-8F6B8E306C7E}"/>
              </a:ext>
            </a:extLst>
          </p:cNvPr>
          <p:cNvSpPr>
            <a:spLocks/>
          </p:cNvSpPr>
          <p:nvPr/>
        </p:nvSpPr>
        <p:spPr bwMode="auto">
          <a:xfrm>
            <a:off x="3155950" y="4176848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p+8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69D7397B-4BA4-486D-BDFE-567BEAF3BF75}"/>
              </a:ext>
            </a:extLst>
          </p:cNvPr>
          <p:cNvSpPr>
            <a:spLocks/>
          </p:cNvSpPr>
          <p:nvPr/>
        </p:nvSpPr>
        <p:spPr bwMode="auto">
          <a:xfrm>
            <a:off x="5635625" y="4176848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p+16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DF380F32-EBDF-4AA9-9F5E-69A24736AA6F}"/>
              </a:ext>
            </a:extLst>
          </p:cNvPr>
          <p:cNvSpPr>
            <a:spLocks/>
          </p:cNvSpPr>
          <p:nvPr/>
        </p:nvSpPr>
        <p:spPr bwMode="auto">
          <a:xfrm>
            <a:off x="8181975" y="4176848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p+24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3DE2C5DF-582D-4D12-B067-B777585AB53D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151063" y="4526098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b="1"/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8F12F3D4-CB0E-45CC-95E6-D15C17CACC5F}"/>
              </a:ext>
            </a:extLst>
          </p:cNvPr>
          <p:cNvSpPr>
            <a:spLocks/>
          </p:cNvSpPr>
          <p:nvPr/>
        </p:nvSpPr>
        <p:spPr bwMode="auto">
          <a:xfrm>
            <a:off x="1630363" y="4859473"/>
            <a:ext cx="20701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 sz="1800" b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4</a:t>
            </a: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2CD83D60-637D-4389-A1F2-7A12B2A3C7EA}"/>
              </a:ext>
            </a:extLst>
          </p:cNvPr>
          <p:cNvSpPr>
            <a:spLocks/>
          </p:cNvSpPr>
          <p:nvPr/>
        </p:nvSpPr>
        <p:spPr bwMode="auto">
          <a:xfrm>
            <a:off x="5046663" y="4859473"/>
            <a:ext cx="19050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 sz="1800" b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ADAA0E2C-0768-47F7-A33F-EA659E0C3BC2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961063" y="4526098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b="1"/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AA648F84-8769-4F73-B1B8-37E8263B7CF7}"/>
              </a:ext>
            </a:extLst>
          </p:cNvPr>
          <p:cNvSpPr>
            <a:spLocks/>
          </p:cNvSpPr>
          <p:nvPr/>
        </p:nvSpPr>
        <p:spPr bwMode="auto">
          <a:xfrm>
            <a:off x="652463" y="5370648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 sz="1800" b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ECE61D21-E882-4C32-B06B-2B02A4608965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881063" y="4526098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b="1"/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82B5477E-FAEC-433D-AF7D-9091C0842CEE}"/>
              </a:ext>
            </a:extLst>
          </p:cNvPr>
          <p:cNvSpPr>
            <a:spLocks/>
          </p:cNvSpPr>
          <p:nvPr/>
        </p:nvSpPr>
        <p:spPr bwMode="auto">
          <a:xfrm>
            <a:off x="7192963" y="5370648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 sz="1800" b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53652BF6-CBF7-4F78-8442-A8A8DAA59F9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8501063" y="4526098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 b="1"/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3AEDB634-A175-4D0C-8AD2-03312A7F063B}"/>
              </a:ext>
            </a:extLst>
          </p:cNvPr>
          <p:cNvSpPr>
            <a:spLocks/>
          </p:cNvSpPr>
          <p:nvPr/>
        </p:nvSpPr>
        <p:spPr bwMode="auto">
          <a:xfrm>
            <a:off x="6535015" y="960247"/>
            <a:ext cx="2222500" cy="1539875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struct S1 {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int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double v;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</p:spTree>
    <p:extLst>
      <p:ext uri="{BB962C8B-B14F-4D97-AF65-F5344CB8AC3E}">
        <p14:creationId xmlns:p14="http://schemas.microsoft.com/office/powerpoint/2010/main" val="25503578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8EB748-8EE0-4BDF-8868-805EE26D7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结构体数组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DF9E16-036F-4B03-B95E-0CD50B95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E0C8E6-3793-454B-9644-325B206C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E8DB2D-969C-4185-95A9-B16ABFDA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121</a:t>
            </a:fld>
            <a:endParaRPr lang="zh-CN" altLang="en-US"/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B7CE8824-A39A-4FEB-9B45-EA4B3F7E5DFA}"/>
              </a:ext>
            </a:extLst>
          </p:cNvPr>
          <p:cNvSpPr>
            <a:spLocks/>
          </p:cNvSpPr>
          <p:nvPr/>
        </p:nvSpPr>
        <p:spPr bwMode="auto">
          <a:xfrm>
            <a:off x="616310" y="3233947"/>
            <a:ext cx="7670800" cy="2032000"/>
          </a:xfrm>
          <a:custGeom>
            <a:avLst/>
            <a:gdLst/>
            <a:ahLst/>
            <a:cxnLst>
              <a:cxn ang="0">
                <a:pos x="7617" y="0"/>
              </a:cxn>
              <a:cxn ang="0">
                <a:pos x="0" y="21465"/>
              </a:cxn>
              <a:cxn ang="0">
                <a:pos x="21600" y="21600"/>
              </a:cxn>
              <a:cxn ang="0">
                <a:pos x="13017" y="0"/>
              </a:cxn>
              <a:cxn ang="0">
                <a:pos x="7617" y="0"/>
              </a:cxn>
              <a:cxn ang="0">
                <a:pos x="7617" y="0"/>
              </a:cxn>
            </a:cxnLst>
            <a:rect l="0" t="0" r="r" b="b"/>
            <a:pathLst>
              <a:path w="21600" h="21600">
                <a:moveTo>
                  <a:pt x="7617" y="0"/>
                </a:moveTo>
                <a:lnTo>
                  <a:pt x="0" y="21465"/>
                </a:lnTo>
                <a:lnTo>
                  <a:pt x="21600" y="21600"/>
                </a:lnTo>
                <a:lnTo>
                  <a:pt x="13017" y="0"/>
                </a:lnTo>
                <a:lnTo>
                  <a:pt x="7617" y="0"/>
                </a:lnTo>
                <a:close/>
                <a:moveTo>
                  <a:pt x="7617" y="0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12DC3-3A71-4686-92D3-519BCA830CCC}"/>
              </a:ext>
            </a:extLst>
          </p:cNvPr>
          <p:cNvSpPr>
            <a:spLocks/>
          </p:cNvSpPr>
          <p:nvPr/>
        </p:nvSpPr>
        <p:spPr bwMode="auto">
          <a:xfrm>
            <a:off x="3097123" y="954357"/>
            <a:ext cx="2222500" cy="1529647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S2 {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double v;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 a[10];</a:t>
            </a:r>
          </a:p>
        </p:txBody>
      </p:sp>
      <p:graphicFrame>
        <p:nvGraphicFramePr>
          <p:cNvPr id="8" name="Group 7">
            <a:extLst>
              <a:ext uri="{FF2B5EF4-FFF2-40B4-BE49-F238E27FC236}">
                <a16:creationId xmlns:a16="http://schemas.microsoft.com/office/drawing/2014/main" id="{D87B3BCA-9A03-4EBF-850E-5BEB541FF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47189"/>
              </p:ext>
            </p:extLst>
          </p:nvPr>
        </p:nvGraphicFramePr>
        <p:xfrm>
          <a:off x="286110" y="5240547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a+32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roup 119">
            <a:extLst>
              <a:ext uri="{FF2B5EF4-FFF2-40B4-BE49-F238E27FC236}">
                <a16:creationId xmlns:a16="http://schemas.microsoft.com/office/drawing/2014/main" id="{36C405E5-C381-4388-BBF8-719880B55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467035"/>
              </p:ext>
            </p:extLst>
          </p:nvPr>
        </p:nvGraphicFramePr>
        <p:xfrm>
          <a:off x="1086210" y="2840247"/>
          <a:ext cx="8240168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05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a[2]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a+72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0185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76E35-0ACF-4AAB-A4E0-947C66D3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九、缓冲区溢出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C8D1DE-08A7-4896-ACA2-94CC14BF3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2327"/>
            <a:ext cx="7886700" cy="572518"/>
          </a:xfrm>
        </p:spPr>
        <p:txBody>
          <a:bodyPr/>
          <a:lstStyle/>
          <a:p>
            <a:r>
              <a:rPr lang="zh-CN" altLang="en-US" dirty="0"/>
              <a:t>内存越界引用导致缓冲区溢出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CE3113-3122-45BA-A64B-4D9AA104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F54647-516E-4A60-AF54-562D9646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544F2-82A5-49AC-BF36-5EE2B8A8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590995-0A14-40E7-A6A2-B34325A0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86" y="2202307"/>
            <a:ext cx="1788127" cy="14915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3F81A5-FC91-493F-A643-F7AA4762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13" y="2105942"/>
            <a:ext cx="5495873" cy="21372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F3BA23-D5E2-4ABE-9B16-D460945FF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1" y="4340688"/>
            <a:ext cx="3874199" cy="17965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014A83-4C37-4852-A121-70F1E3BB3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703" y="4462385"/>
            <a:ext cx="3812875" cy="147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918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9F0B22-1B49-4E4A-8B71-7175F55A5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4357"/>
            <a:ext cx="4141058" cy="26208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解决缓冲区溢出的方法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栈随机化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栈破坏检测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限制可执行代码区域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B2D373-AC6B-4438-8E98-EB6E8E3C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54931-1DCD-4307-96B7-090298D4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B5FE0-FDE5-4D86-B316-71E56C42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5242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531BBCB-20B5-4AFC-9697-212AF9CBC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、栈随机化</a:t>
            </a:r>
            <a:endParaRPr lang="en-US" altLang="zh-CN" dirty="0"/>
          </a:p>
          <a:p>
            <a:r>
              <a:rPr lang="zh-CN" altLang="en-US" dirty="0"/>
              <a:t>当程序的栈地址非常容易预测时，攻击者可以确定一个</a:t>
            </a:r>
            <a:r>
              <a:rPr lang="en-US" altLang="zh-CN" dirty="0"/>
              <a:t>web</a:t>
            </a:r>
            <a:r>
              <a:rPr lang="zh-CN" altLang="en-US" dirty="0"/>
              <a:t>服务器所使用的栈空间，那就可以设计一个病毒程序来攻击多台机器。</a:t>
            </a:r>
            <a:endParaRPr lang="en-US" altLang="zh-CN" dirty="0"/>
          </a:p>
          <a:p>
            <a:r>
              <a:rPr lang="zh-CN" altLang="en-US" dirty="0"/>
              <a:t>栈随机化的思想是栈的位置在程序每次运行时都有变化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765CD9-8CC9-4803-B730-EE986718C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6FECB-FABF-431F-A169-A0CD8D0E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C3E2F8-5830-492C-B558-30ECE3E9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124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AE80FE-33AF-45C7-8CDE-4CCDA021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25" y="4057111"/>
            <a:ext cx="4162425" cy="13144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D99AB3-86BE-4FC5-9862-0257E87275E4}"/>
              </a:ext>
            </a:extLst>
          </p:cNvPr>
          <p:cNvSpPr txBox="1"/>
          <p:nvPr/>
        </p:nvSpPr>
        <p:spPr>
          <a:xfrm>
            <a:off x="5013025" y="3861300"/>
            <a:ext cx="3856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64</a:t>
            </a:r>
            <a:r>
              <a:rPr lang="zh-CN" altLang="en-US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位</a:t>
            </a:r>
            <a:r>
              <a:rPr lang="en-US" altLang="zh-CN" b="1" i="0" dirty="0" err="1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zh-CN" altLang="en-US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系统上，地址的范围： </a:t>
            </a:r>
            <a:r>
              <a:rPr lang="en-US" altLang="zh-CN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0x7fff0001b698~0x7ffffffaa4a8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采用栈随机化的机制，即使许多机器都运行相同的代码，它们的栈地址也是不同的。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785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9A5424-7D47-432E-8EC2-9D075E45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、栈破坏检测</a:t>
            </a:r>
            <a:endParaRPr lang="en-US" altLang="zh-CN" dirty="0"/>
          </a:p>
          <a:p>
            <a:r>
              <a:rPr lang="zh-CN" altLang="en-US" b="0" dirty="0"/>
              <a:t>栈保护机制：在缓冲区与栈保存的状态值之间存储一个特殊值，这个特殊值被称作金丝雀值，这个数值是程序每次运行时随机产生的，在函数返回之前，检测金丝雀值是否被修改来判断是否遭受攻击</a:t>
            </a:r>
            <a:r>
              <a:rPr lang="zh-CN" altLang="en-US" dirty="0"/>
              <a:t>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B71048-4FBE-4B25-A316-0EBCEFD6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48FC4-A284-406B-8D46-1CE25735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E38CC1-F37D-4A77-8CCB-87688C5B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74F053-4A6F-41CA-8CA0-71BE33F3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235" y="3869444"/>
            <a:ext cx="3903632" cy="18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274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5D9CFA2-16B8-4788-BD89-7B5DBB701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44DF94-5902-4A0B-A7F4-F6AF7EBB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8B1FBB-732C-45C4-8020-07CE1B26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E11A9D-EA5D-4C7E-B6A8-70FD8DF3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DED901-94E9-4090-AB63-1694F3B4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56" y="1028663"/>
            <a:ext cx="6381135" cy="427703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984D19C-5109-430E-82BE-4FF2C3E6AAA0}"/>
              </a:ext>
            </a:extLst>
          </p:cNvPr>
          <p:cNvCxnSpPr/>
          <p:nvPr/>
        </p:nvCxnSpPr>
        <p:spPr>
          <a:xfrm>
            <a:off x="1871932" y="1958196"/>
            <a:ext cx="21393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A7F5C8-BF0B-4504-8B78-BDE6EB013AEA}"/>
              </a:ext>
            </a:extLst>
          </p:cNvPr>
          <p:cNvCxnSpPr/>
          <p:nvPr/>
        </p:nvCxnSpPr>
        <p:spPr>
          <a:xfrm>
            <a:off x="1871930" y="2239994"/>
            <a:ext cx="21393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6CE4D3-8890-4C09-AF83-EBCB8ED740A3}"/>
              </a:ext>
            </a:extLst>
          </p:cNvPr>
          <p:cNvCxnSpPr/>
          <p:nvPr/>
        </p:nvCxnSpPr>
        <p:spPr>
          <a:xfrm>
            <a:off x="1871931" y="4025660"/>
            <a:ext cx="21393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0074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805EF47-19CF-4CA8-B923-808C8DD7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、限制可执行代码区域</a:t>
            </a:r>
            <a:endParaRPr lang="en-US" altLang="zh-CN" dirty="0"/>
          </a:p>
          <a:p>
            <a:r>
              <a:rPr lang="zh-CN" altLang="en-US" dirty="0"/>
              <a:t>控制可执行代码的插入位置，消除攻击者向系统中插入可执行代码的可能</a:t>
            </a:r>
            <a:endParaRPr lang="en-US" altLang="zh-CN" dirty="0"/>
          </a:p>
          <a:p>
            <a:r>
              <a:rPr lang="zh-CN" altLang="en-US" dirty="0"/>
              <a:t>通过访问方式的指定来控制不同区域的访问模式。</a:t>
            </a:r>
            <a:endParaRPr lang="en-US" altLang="zh-CN" dirty="0"/>
          </a:p>
          <a:p>
            <a:r>
              <a:rPr lang="zh-CN" altLang="en-US" dirty="0"/>
              <a:t>堆栈为可读、可写、不可执行</a:t>
            </a:r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7B7EC6-9105-4391-A02A-11203652D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537C4B-B783-4CF4-8445-D7E34C3A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6BDBC2-E5E1-4680-8E7A-5F562FE1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0652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8A5B39C-05D2-418A-8B23-5EA1272D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CB81DE4-3AB8-40CE-8DD8-DB15032F1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、阅读机器代码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、不同控制结构生成的基本指令模式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、过程的实现，包括栈的分配、寄存器的使用 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dirty="0"/>
              <a:t>规则以及参数传递的方式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、数组、结构体的分配和访问方式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、缓冲区溢出及解决的措施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A04CDF-7AF4-4928-B656-07656CAE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5183FB-631E-4BA8-95ED-4E9928D8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17B27D-E98C-4673-832F-C2862516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53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8561045-20B9-4823-ABA3-1EF08049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反汇编得到的代码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53EEFC-2990-49D8-AF48-75667D5A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1D3A-CDEE-4BD7-9A7C-72FD888AB77B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EEA9F1-5738-4273-87F8-94CAC72B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E1A20D-94BA-40D9-92AB-E6553BF7A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61A8DB-6ED4-470A-B7CB-9F3C8A6F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03" y="2036558"/>
            <a:ext cx="7069322" cy="278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4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1">
            <a:extLst>
              <a:ext uri="{FF2B5EF4-FFF2-40B4-BE49-F238E27FC236}">
                <a16:creationId xmlns:a16="http://schemas.microsoft.com/office/drawing/2014/main" id="{91672B5C-5B0E-4F00-81F7-E5A52CCD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三、指令与寻址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C8919-DA57-4078-BD51-226BA1308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、寄存器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F1BDB9-4426-4D3C-ACB1-41C720C4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8B58-029D-4620-AD0F-F8CC3F34EB5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62B49-60D9-4FEB-BF32-018F9D9B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FDE14-40D0-4A5C-8A45-74050A7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9AD1F73-1DE1-4902-8D74-BCA5608DD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75" y="2232386"/>
            <a:ext cx="3733800" cy="3429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D38418D-2106-4DBB-8C39-64000193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10891"/>
            <a:ext cx="37528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CCE96E0A-B123-441F-A442-FD2E0922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19465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zh-CN" sz="2400" b="0" dirty="0"/>
              <a:t>调用者保存</a:t>
            </a:r>
            <a:r>
              <a:rPr lang="zh-CN" altLang="en-US" sz="2400" b="0" dirty="0"/>
              <a:t>：</a:t>
            </a:r>
            <a:r>
              <a:rPr lang="zh-CN" altLang="zh-CN" sz="2400" b="0" dirty="0"/>
              <a:t>函数A在调用函数B之前，提前保存寄存器rbx的内容，执行完函数B之后，再恢复寄存器rbx原来存储的内容</a:t>
            </a:r>
            <a:r>
              <a:rPr lang="zh-CN" altLang="en-US" sz="2400" b="0" dirty="0"/>
              <a:t>。</a:t>
            </a:r>
            <a:endParaRPr lang="en-US" altLang="zh-CN" sz="2400" b="0" dirty="0"/>
          </a:p>
          <a:p>
            <a:r>
              <a:rPr lang="zh-CN" altLang="zh-CN" sz="2400" b="0" dirty="0"/>
              <a:t>被调用者保存</a:t>
            </a:r>
            <a:r>
              <a:rPr lang="zh-CN" altLang="en-US" sz="2400" b="0" dirty="0"/>
              <a:t>：</a:t>
            </a:r>
            <a:r>
              <a:rPr lang="zh-CN" altLang="zh-CN" sz="2400" b="0" dirty="0"/>
              <a:t>函数B在使用寄存器rbx之前，先保存寄存器rbx的值，在函数B返回之前，先恢复寄存器rbx原来存储的内容</a:t>
            </a:r>
          </a:p>
          <a:p>
            <a:endParaRPr lang="en-US" altLang="zh-CN" sz="2400" b="0" dirty="0"/>
          </a:p>
          <a:p>
            <a:endParaRPr lang="zh-CN" altLang="zh-CN" sz="2400" b="0" dirty="0"/>
          </a:p>
          <a:p>
            <a:endParaRPr lang="zh-CN" altLang="en-US" sz="2400" b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C69438-ACDC-417E-BD46-EAD6CCF8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6941-492E-4FC5-A02F-3608738B2DE1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489F9-FF11-464A-924E-E45450EB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19A6FB-A429-4CAE-802E-292037F0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A28600D-AB48-44CE-9B5F-AC0470CC1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11AF6C-D6B7-4258-8C8F-18313074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45" y="3496517"/>
            <a:ext cx="6061710" cy="19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A28E0E-6BB9-4B89-AD72-EB79AC55B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、操作数与寻址</a:t>
            </a:r>
            <a:endParaRPr lang="en-US" altLang="zh-CN" dirty="0"/>
          </a:p>
          <a:p>
            <a:r>
              <a:rPr lang="en-US" altLang="zh-CN" dirty="0" err="1"/>
              <a:t>Movq</a:t>
            </a:r>
            <a:r>
              <a:rPr lang="en-US" altLang="zh-CN" dirty="0"/>
              <a:t> </a:t>
            </a:r>
            <a:r>
              <a:rPr lang="en-US" altLang="zh-CN" dirty="0" err="1"/>
              <a:t>Souce</a:t>
            </a:r>
            <a:r>
              <a:rPr lang="zh-CN" altLang="en-US" dirty="0"/>
              <a:t>，</a:t>
            </a:r>
            <a:r>
              <a:rPr lang="en-US" altLang="zh-CN" dirty="0" err="1"/>
              <a:t>Dest</a:t>
            </a:r>
            <a:endParaRPr lang="en-US" altLang="zh-CN" dirty="0"/>
          </a:p>
          <a:p>
            <a:r>
              <a:rPr lang="zh-CN" altLang="en-US" dirty="0"/>
              <a:t>操作数类型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立即数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寄存器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存储器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469109-8E64-4FBF-84E6-C9ADEF03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B6BF-418E-458C-8D0E-51BCF2665393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31C70C-F8BF-4E40-BC02-26D0DACF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59D97-D4C5-4B14-9B17-45D56B81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9E88AA1-247F-4507-AA65-591E540BBFCC}"/>
              </a:ext>
            </a:extLst>
          </p:cNvPr>
          <p:cNvGrpSpPr/>
          <p:nvPr/>
        </p:nvGrpSpPr>
        <p:grpSpPr>
          <a:xfrm>
            <a:off x="2614847" y="2015224"/>
            <a:ext cx="5900503" cy="3619500"/>
            <a:chOff x="228600" y="1752600"/>
            <a:chExt cx="8357953" cy="3619500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F8597D71-78F8-4542-B74B-DB9CC0411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3771900"/>
              <a:ext cx="678391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 err="1">
                  <a:latin typeface="Courier New" pitchFamily="49" charset="0"/>
                </a:rPr>
                <a:t>movq</a:t>
              </a:r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F294BEAC-2CA3-4BA2-BD88-D15160614D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2705100"/>
              <a:ext cx="569387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i="1" dirty="0" err="1">
                  <a:latin typeface="Calibri" pitchFamily="34" charset="0"/>
                </a:rPr>
                <a:t>Imm</a:t>
              </a:r>
              <a:endParaRPr lang="en-US" sz="1600" b="1" i="1" dirty="0">
                <a:latin typeface="Calibri" pitchFamily="34" charset="0"/>
              </a:endParaRP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5E9AB775-801C-4B45-87A1-E37176038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3771900"/>
              <a:ext cx="507062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i="1" dirty="0" err="1">
                  <a:latin typeface="Calibri" pitchFamily="34" charset="0"/>
                </a:rPr>
                <a:t>Reg</a:t>
              </a:r>
              <a:endParaRPr lang="en-US" sz="1600" b="1" i="1" dirty="0">
                <a:latin typeface="Calibri" pitchFamily="34" charset="0"/>
              </a:endParaRP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DA3180B3-EDC5-44C1-A2F9-920B33CD1E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914900"/>
              <a:ext cx="630301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i="1" dirty="0" err="1">
                  <a:latin typeface="Calibri" pitchFamily="34" charset="0"/>
                </a:rPr>
                <a:t>Mem</a:t>
              </a:r>
              <a:endParaRPr lang="en-US" sz="1600" b="1" i="1" dirty="0">
                <a:latin typeface="Calibri" pitchFamily="34" charset="0"/>
              </a:endParaRP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18DF1E7F-DAB3-4665-99C2-18BE88C8C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476500"/>
              <a:ext cx="507062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i="1" dirty="0" err="1">
                  <a:latin typeface="Calibri" pitchFamily="34" charset="0"/>
                </a:rPr>
                <a:t>Reg</a:t>
              </a:r>
              <a:endParaRPr lang="en-US" sz="1600" b="1" i="1" dirty="0">
                <a:latin typeface="Calibri" pitchFamily="34" charset="0"/>
              </a:endParaRP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9CAB0867-87D3-4CA0-A5D6-AEF88CDBC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2933700"/>
              <a:ext cx="630301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i="1" dirty="0" err="1">
                  <a:latin typeface="Calibri" pitchFamily="34" charset="0"/>
                </a:rPr>
                <a:t>Mem</a:t>
              </a:r>
              <a:endParaRPr lang="en-US" sz="1600" b="1" i="1" dirty="0">
                <a:latin typeface="Calibri" pitchFamily="34" charset="0"/>
              </a:endParaRP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B8033EA7-6B41-43B2-91CD-22A077121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3619500"/>
              <a:ext cx="507062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i="1" dirty="0" err="1">
                  <a:latin typeface="Calibri" pitchFamily="34" charset="0"/>
                </a:rPr>
                <a:t>Reg</a:t>
              </a:r>
              <a:endParaRPr lang="en-US" sz="1600" b="1" i="1" dirty="0">
                <a:latin typeface="Calibri" pitchFamily="34" charset="0"/>
              </a:endParaRP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0F86557E-EE3B-47D1-AD19-1DACCA1E9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065588"/>
              <a:ext cx="630301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i="1" dirty="0" err="1">
                  <a:latin typeface="Calibri" pitchFamily="34" charset="0"/>
                </a:rPr>
                <a:t>Mem</a:t>
              </a:r>
              <a:endParaRPr lang="en-US" sz="1600" b="1" i="1" dirty="0">
                <a:latin typeface="Calibri" pitchFamily="34" charset="0"/>
              </a:endParaRPr>
            </a:p>
          </p:txBody>
        </p: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35401958-DBAB-410F-AB34-7ACD9A550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914900"/>
              <a:ext cx="507062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i="1" dirty="0" err="1">
                  <a:latin typeface="Calibri" pitchFamily="34" charset="0"/>
                </a:rPr>
                <a:t>Reg</a:t>
              </a:r>
              <a:endParaRPr lang="en-US" sz="1600" b="1" i="1" dirty="0">
                <a:latin typeface="Calibri" pitchFamily="34" charset="0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888948A1-60E1-4079-87C8-87833CD09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1752600"/>
              <a:ext cx="763671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>
                  <a:latin typeface="Calibri" pitchFamily="34" charset="0"/>
                </a:rPr>
                <a:t>Source</a:t>
              </a:r>
            </a:p>
          </p:txBody>
        </p: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F6F19E8B-6BBB-4739-8341-34C886F42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1752600"/>
              <a:ext cx="567078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 err="1">
                  <a:latin typeface="Calibri" pitchFamily="34" charset="0"/>
                </a:rPr>
                <a:t>Dest</a:t>
              </a:r>
              <a:endParaRPr lang="en-US" sz="1600" b="1" dirty="0">
                <a:latin typeface="Calibri" pitchFamily="34" charset="0"/>
              </a:endParaRPr>
            </a:p>
          </p:txBody>
        </p:sp>
        <p:sp>
          <p:nvSpPr>
            <p:cNvPr id="20" name="AutoShape 20">
              <a:extLst>
                <a:ext uri="{FF2B5EF4-FFF2-40B4-BE49-F238E27FC236}">
                  <a16:creationId xmlns:a16="http://schemas.microsoft.com/office/drawing/2014/main" id="{5CFC0E27-555E-4995-A21A-CE7747C9E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400" y="2628900"/>
              <a:ext cx="304800" cy="2743200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 b="1" dirty="0">
                <a:latin typeface="Calibri" pitchFamily="34" charset="0"/>
              </a:endParaRPr>
            </a:p>
          </p:txBody>
        </p: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6324FABF-B82F-4930-8341-CF920DD7D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2552700"/>
              <a:ext cx="304800" cy="762000"/>
            </a:xfrm>
            <a:prstGeom prst="leftBrace">
              <a:avLst>
                <a:gd name="adj1" fmla="val 2083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 b="1" dirty="0">
                <a:latin typeface="Calibri" pitchFamily="34" charset="0"/>
              </a:endParaRPr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F9E7F983-F8DD-4AED-92AB-3EFE08AC9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3695700"/>
              <a:ext cx="304800" cy="762000"/>
            </a:xfrm>
            <a:prstGeom prst="leftBrace">
              <a:avLst>
                <a:gd name="adj1" fmla="val 20833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 b="1" dirty="0">
                <a:latin typeface="Calibri" pitchFamily="34" charset="0"/>
              </a:endParaRPr>
            </a:p>
          </p:txBody>
        </p:sp>
        <p:sp>
          <p:nvSpPr>
            <p:cNvPr id="23" name="Text Box 23">
              <a:extLst>
                <a:ext uri="{FF2B5EF4-FFF2-40B4-BE49-F238E27FC236}">
                  <a16:creationId xmlns:a16="http://schemas.microsoft.com/office/drawing/2014/main" id="{E49CCAFD-0E32-475E-A008-6755844A8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1752600"/>
              <a:ext cx="934871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>
                  <a:latin typeface="Calibri" pitchFamily="34" charset="0"/>
                </a:rPr>
                <a:t>C Analog</a:t>
              </a:r>
            </a:p>
          </p:txBody>
        </p:sp>
        <p:sp>
          <p:nvSpPr>
            <p:cNvPr id="24" name="Text Box 15">
              <a:extLst>
                <a:ext uri="{FF2B5EF4-FFF2-40B4-BE49-F238E27FC236}">
                  <a16:creationId xmlns:a16="http://schemas.microsoft.com/office/drawing/2014/main" id="{B09B8E4F-608C-4709-94B6-C659E204B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2506663"/>
              <a:ext cx="1912703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 err="1">
                  <a:latin typeface="Courier New" pitchFamily="49" charset="0"/>
                </a:rPr>
                <a:t>movq</a:t>
              </a:r>
              <a:r>
                <a:rPr lang="en-US" sz="1600" b="1" dirty="0">
                  <a:latin typeface="Courier New" pitchFamily="49" charset="0"/>
                </a:rPr>
                <a:t> $0x4,%rax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246BB8BC-0290-421F-9E26-D590E72685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850" y="2506663"/>
              <a:ext cx="1542410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>
                  <a:latin typeface="Courier New" pitchFamily="49" charset="0"/>
                </a:rPr>
                <a:t>temp = 0x4;</a:t>
              </a:r>
            </a:p>
          </p:txBody>
        </p:sp>
        <p:sp>
          <p:nvSpPr>
            <p:cNvPr id="26" name="Text Box 16">
              <a:extLst>
                <a:ext uri="{FF2B5EF4-FFF2-40B4-BE49-F238E27FC236}">
                  <a16:creationId xmlns:a16="http://schemas.microsoft.com/office/drawing/2014/main" id="{16264526-4541-4B34-B85C-0CB712143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2963863"/>
              <a:ext cx="2282997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 err="1">
                  <a:latin typeface="Courier New" pitchFamily="49" charset="0"/>
                </a:rPr>
                <a:t>movq</a:t>
              </a:r>
              <a:r>
                <a:rPr lang="en-US" sz="1600" b="1" dirty="0">
                  <a:latin typeface="Courier New" pitchFamily="49" charset="0"/>
                </a:rPr>
                <a:t> $-147,(%</a:t>
              </a:r>
              <a:r>
                <a:rPr lang="en-US" sz="1600" b="1" dirty="0" err="1">
                  <a:latin typeface="Courier New" pitchFamily="49" charset="0"/>
                </a:rPr>
                <a:t>rax</a:t>
              </a:r>
              <a:r>
                <a:rPr lang="en-US" sz="1600" b="1" dirty="0">
                  <a:latin typeface="Courier New" pitchFamily="49" charset="0"/>
                </a:rPr>
                <a:t>)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F6C55FD2-85F9-44DF-A402-375B9CFC8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7281" y="2963863"/>
              <a:ext cx="1418979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>
                  <a:latin typeface="Courier New" pitchFamily="49" charset="0"/>
                </a:rPr>
                <a:t>*p = -147;</a:t>
              </a:r>
            </a:p>
          </p:txBody>
        </p:sp>
        <p:sp>
          <p:nvSpPr>
            <p:cNvPr id="28" name="Text Box 17">
              <a:extLst>
                <a:ext uri="{FF2B5EF4-FFF2-40B4-BE49-F238E27FC236}">
                  <a16:creationId xmlns:a16="http://schemas.microsoft.com/office/drawing/2014/main" id="{00F51C31-03C4-4521-BFEC-EE0DBFEE4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3649663"/>
              <a:ext cx="1912703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 err="1">
                  <a:latin typeface="Courier New" pitchFamily="49" charset="0"/>
                </a:rPr>
                <a:t>movq</a:t>
              </a:r>
              <a:r>
                <a:rPr lang="en-US" sz="1600" b="1" dirty="0">
                  <a:latin typeface="Courier New" pitchFamily="49" charset="0"/>
                </a:rPr>
                <a:t> %</a:t>
              </a:r>
              <a:r>
                <a:rPr lang="en-US" sz="1600" b="1" dirty="0" err="1">
                  <a:latin typeface="Courier New" pitchFamily="49" charset="0"/>
                </a:rPr>
                <a:t>rax</a:t>
              </a:r>
              <a:r>
                <a:rPr lang="en-US" sz="1600" b="1" dirty="0">
                  <a:latin typeface="Courier New" pitchFamily="49" charset="0"/>
                </a:rPr>
                <a:t>,%</a:t>
              </a:r>
              <a:r>
                <a:rPr lang="en-US" sz="1600" b="1" dirty="0" err="1">
                  <a:latin typeface="Courier New" pitchFamily="49" charset="0"/>
                </a:rPr>
                <a:t>rdx</a:t>
              </a:r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D67C1413-8D77-481F-9874-6327D00B6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850" y="3649663"/>
              <a:ext cx="1912703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>
                  <a:latin typeface="Courier New" pitchFamily="49" charset="0"/>
                </a:rPr>
                <a:t>temp2 = temp1;</a:t>
              </a:r>
            </a:p>
          </p:txBody>
        </p:sp>
        <p:sp>
          <p:nvSpPr>
            <p:cNvPr id="30" name="Text Box 18">
              <a:extLst>
                <a:ext uri="{FF2B5EF4-FFF2-40B4-BE49-F238E27FC236}">
                  <a16:creationId xmlns:a16="http://schemas.microsoft.com/office/drawing/2014/main" id="{42EAFF31-8E19-403C-9DDD-456F0B659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4095750"/>
              <a:ext cx="2159566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 err="1">
                  <a:latin typeface="Courier New" pitchFamily="49" charset="0"/>
                </a:rPr>
                <a:t>movq</a:t>
              </a:r>
              <a:r>
                <a:rPr lang="en-US" sz="1600" b="1" dirty="0">
                  <a:latin typeface="Courier New" pitchFamily="49" charset="0"/>
                </a:rPr>
                <a:t> %</a:t>
              </a:r>
              <a:r>
                <a:rPr lang="en-US" sz="1600" b="1" dirty="0" err="1">
                  <a:latin typeface="Courier New" pitchFamily="49" charset="0"/>
                </a:rPr>
                <a:t>rax</a:t>
              </a:r>
              <a:r>
                <a:rPr lang="en-US" sz="1600" b="1" dirty="0">
                  <a:latin typeface="Courier New" pitchFamily="49" charset="0"/>
                </a:rPr>
                <a:t>,(%</a:t>
              </a:r>
              <a:r>
                <a:rPr lang="en-US" sz="1600" b="1" dirty="0" err="1">
                  <a:latin typeface="Courier New" pitchFamily="49" charset="0"/>
                </a:rPr>
                <a:t>rdx</a:t>
              </a:r>
              <a:r>
                <a:rPr lang="en-US" sz="1600" b="1" dirty="0">
                  <a:latin typeface="Courier New" pitchFamily="49" charset="0"/>
                </a:rPr>
                <a:t>)</a:t>
              </a:r>
            </a:p>
          </p:txBody>
        </p:sp>
        <p:sp>
          <p:nvSpPr>
            <p:cNvPr id="31" name="Text Box 27">
              <a:extLst>
                <a:ext uri="{FF2B5EF4-FFF2-40B4-BE49-F238E27FC236}">
                  <a16:creationId xmlns:a16="http://schemas.microsoft.com/office/drawing/2014/main" id="{19424A7F-9C9D-43E9-8944-772C64950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850" y="4095750"/>
              <a:ext cx="1418978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>
                  <a:latin typeface="Courier New" pitchFamily="49" charset="0"/>
                </a:rPr>
                <a:t>*p = temp;</a:t>
              </a:r>
            </a:p>
          </p:txBody>
        </p:sp>
        <p:sp>
          <p:nvSpPr>
            <p:cNvPr id="32" name="Text Box 19">
              <a:extLst>
                <a:ext uri="{FF2B5EF4-FFF2-40B4-BE49-F238E27FC236}">
                  <a16:creationId xmlns:a16="http://schemas.microsoft.com/office/drawing/2014/main" id="{826E52BC-0886-4982-8057-830D196D8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800" y="4945063"/>
              <a:ext cx="2159566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 err="1">
                  <a:latin typeface="Courier New" pitchFamily="49" charset="0"/>
                </a:rPr>
                <a:t>movq</a:t>
              </a:r>
              <a:r>
                <a:rPr lang="en-US" sz="1600" b="1" dirty="0">
                  <a:latin typeface="Courier New" pitchFamily="49" charset="0"/>
                </a:rPr>
                <a:t> (%</a:t>
              </a:r>
              <a:r>
                <a:rPr lang="en-US" sz="1600" b="1" dirty="0" err="1">
                  <a:latin typeface="Courier New" pitchFamily="49" charset="0"/>
                </a:rPr>
                <a:t>rax</a:t>
              </a:r>
              <a:r>
                <a:rPr lang="en-US" sz="1600" b="1" dirty="0">
                  <a:latin typeface="Courier New" pitchFamily="49" charset="0"/>
                </a:rPr>
                <a:t>),%</a:t>
              </a:r>
              <a:r>
                <a:rPr lang="en-US" sz="1600" b="1" dirty="0" err="1">
                  <a:latin typeface="Courier New" pitchFamily="49" charset="0"/>
                </a:rPr>
                <a:t>rdx</a:t>
              </a:r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33" name="Text Box 28">
              <a:extLst>
                <a:ext uri="{FF2B5EF4-FFF2-40B4-BE49-F238E27FC236}">
                  <a16:creationId xmlns:a16="http://schemas.microsoft.com/office/drawing/2014/main" id="{22759993-D2B2-4D5A-9722-DC76EBD9D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850" y="4945063"/>
              <a:ext cx="1418978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>
                  <a:latin typeface="Courier New" pitchFamily="49" charset="0"/>
                </a:rPr>
                <a:t>temp = *p;</a:t>
              </a:r>
            </a:p>
          </p:txBody>
        </p:sp>
        <p:sp>
          <p:nvSpPr>
            <p:cNvPr id="34" name="Text Box 29">
              <a:extLst>
                <a:ext uri="{FF2B5EF4-FFF2-40B4-BE49-F238E27FC236}">
                  <a16:creationId xmlns:a16="http://schemas.microsoft.com/office/drawing/2014/main" id="{5DC62E8E-7645-43C4-9DFA-E6986A51F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1752600"/>
              <a:ext cx="875176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b="1" dirty="0" err="1">
                  <a:latin typeface="Calibri" pitchFamily="34" charset="0"/>
                </a:rPr>
                <a:t>Src,Dest</a:t>
              </a:r>
              <a:endParaRPr lang="en-US" sz="1600" b="1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31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E5C1A0-1665-4158-8020-2FB3210B8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37B4CC-7A82-4480-8B5F-5E6E558AC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6299-0D84-4437-A5B7-61D0E648844C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A08F7A-2CBF-420B-9E0C-1D4C52E4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A6D30A-8DD2-4E88-89CB-FF02A521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F2273F-F299-42FA-A2BB-A22342E87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64" y="1321170"/>
            <a:ext cx="7071871" cy="42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D687D5-3B70-4FFC-BCBB-7CB796A8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交换的示例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25010C-3C2E-4A34-B46B-EED87E9C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2F0-DF50-4246-B87E-430E187D75A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6BF8C5-FED7-4226-A503-BB9E68D6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935E0D-2E40-4932-A52E-049537E1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A804D055-C986-4CB5-BE3E-D42238E78B36}"/>
              </a:ext>
            </a:extLst>
          </p:cNvPr>
          <p:cNvGrpSpPr/>
          <p:nvPr/>
        </p:nvGrpSpPr>
        <p:grpSpPr>
          <a:xfrm>
            <a:off x="4560422" y="2206291"/>
            <a:ext cx="1752600" cy="1752600"/>
            <a:chOff x="9111129" y="1790700"/>
            <a:chExt cx="1752600" cy="1752600"/>
          </a:xfrm>
        </p:grpSpPr>
        <p:sp>
          <p:nvSpPr>
            <p:cNvPr id="33" name="Rectangle 43">
              <a:extLst>
                <a:ext uri="{FF2B5EF4-FFF2-40B4-BE49-F238E27FC236}">
                  <a16:creationId xmlns:a16="http://schemas.microsoft.com/office/drawing/2014/main" id="{C3D53805-8428-4128-8491-A1F57E416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38846073-8F12-4182-9535-858E41D5D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rsi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35" name="Rectangle 45">
              <a:extLst>
                <a:ext uri="{FF2B5EF4-FFF2-40B4-BE49-F238E27FC236}">
                  <a16:creationId xmlns:a16="http://schemas.microsoft.com/office/drawing/2014/main" id="{3D3D79A9-4562-431D-AEC3-00F5B7A37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rax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36" name="Rectangle 46">
              <a:extLst>
                <a:ext uri="{FF2B5EF4-FFF2-40B4-BE49-F238E27FC236}">
                  <a16:creationId xmlns:a16="http://schemas.microsoft.com/office/drawing/2014/main" id="{BB2A8F40-2CF0-4556-96F3-68C333F00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37" name="Rectangle 52">
              <a:extLst>
                <a:ext uri="{FF2B5EF4-FFF2-40B4-BE49-F238E27FC236}">
                  <a16:creationId xmlns:a16="http://schemas.microsoft.com/office/drawing/2014/main" id="{52BE012A-1CAB-488A-95AC-90C6CAE4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400" b="1">
                <a:latin typeface="Courier New" pitchFamily="49" charset="0"/>
              </a:endParaRPr>
            </a:p>
          </p:txBody>
        </p:sp>
        <p:sp>
          <p:nvSpPr>
            <p:cNvPr id="38" name="Rectangle 53">
              <a:extLst>
                <a:ext uri="{FF2B5EF4-FFF2-40B4-BE49-F238E27FC236}">
                  <a16:creationId xmlns:a16="http://schemas.microsoft.com/office/drawing/2014/main" id="{C6710F29-10A5-42B7-8DD7-722A5E13E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400" b="1">
                <a:latin typeface="Courier New" pitchFamily="49" charset="0"/>
              </a:endParaRPr>
            </a:p>
          </p:txBody>
        </p:sp>
        <p:sp>
          <p:nvSpPr>
            <p:cNvPr id="39" name="Rectangle 54">
              <a:extLst>
                <a:ext uri="{FF2B5EF4-FFF2-40B4-BE49-F238E27FC236}">
                  <a16:creationId xmlns:a16="http://schemas.microsoft.com/office/drawing/2014/main" id="{6BEC2065-BCD5-4C38-B5D6-E76EAD22E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400" b="1">
                <a:latin typeface="Courier New" pitchFamily="49" charset="0"/>
              </a:endParaRPr>
            </a:p>
          </p:txBody>
        </p:sp>
        <p:sp>
          <p:nvSpPr>
            <p:cNvPr id="40" name="Rectangle 55">
              <a:extLst>
                <a:ext uri="{FF2B5EF4-FFF2-40B4-BE49-F238E27FC236}">
                  <a16:creationId xmlns:a16="http://schemas.microsoft.com/office/drawing/2014/main" id="{D68601F7-AB71-4139-A164-195DC3BA6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400" b="1">
                <a:latin typeface="Courier New" pitchFamily="49" charset="0"/>
              </a:endParaRPr>
            </a:p>
          </p:txBody>
        </p:sp>
      </p:grpSp>
      <p:sp>
        <p:nvSpPr>
          <p:cNvPr id="41" name="Rectangle 3">
            <a:extLst>
              <a:ext uri="{FF2B5EF4-FFF2-40B4-BE49-F238E27FC236}">
                <a16:creationId xmlns:a16="http://schemas.microsoft.com/office/drawing/2014/main" id="{82CCFE03-568A-4310-A4C5-F6E371DD2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20703"/>
            <a:ext cx="3962400" cy="18133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400" b="1" dirty="0">
                <a:latin typeface="Courier New" pitchFamily="49" charset="0"/>
              </a:rPr>
              <a:t>void swap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400" b="1" dirty="0">
                <a:latin typeface="Courier New" pitchFamily="49" charset="0"/>
              </a:rPr>
              <a:t>   (long *</a:t>
            </a:r>
            <a:r>
              <a:rPr lang="en-US" sz="1400" b="1" dirty="0" err="1">
                <a:latin typeface="Courier New" pitchFamily="49" charset="0"/>
              </a:rPr>
              <a:t>xp</a:t>
            </a:r>
            <a:r>
              <a:rPr lang="en-US" sz="1400" b="1" dirty="0">
                <a:latin typeface="Courier New" pitchFamily="49" charset="0"/>
              </a:rPr>
              <a:t>, long *</a:t>
            </a:r>
            <a:r>
              <a:rPr lang="en-US" sz="1400" b="1" dirty="0" err="1">
                <a:latin typeface="Courier New" pitchFamily="49" charset="0"/>
              </a:rPr>
              <a:t>yp</a:t>
            </a:r>
            <a:r>
              <a:rPr lang="en-US" sz="1400" b="1" dirty="0">
                <a:latin typeface="Courier New" pitchFamily="49" charset="0"/>
              </a:rPr>
              <a:t>)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400" b="1" dirty="0">
                <a:latin typeface="Courier New" pitchFamily="49" charset="0"/>
              </a:rPr>
              <a:t>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400" b="1" dirty="0">
                <a:latin typeface="Courier New" pitchFamily="49" charset="0"/>
              </a:rPr>
              <a:t>  long t0 = *</a:t>
            </a:r>
            <a:r>
              <a:rPr lang="en-US" sz="1400" b="1" dirty="0" err="1">
                <a:latin typeface="Courier New" pitchFamily="49" charset="0"/>
              </a:rPr>
              <a:t>xp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400" b="1" dirty="0">
                <a:latin typeface="Courier New" pitchFamily="49" charset="0"/>
              </a:rPr>
              <a:t>  long t1 = *</a:t>
            </a:r>
            <a:r>
              <a:rPr lang="en-US" sz="1400" b="1" dirty="0" err="1">
                <a:latin typeface="Courier New" pitchFamily="49" charset="0"/>
              </a:rPr>
              <a:t>yp</a:t>
            </a:r>
            <a:r>
              <a:rPr lang="en-US" sz="1400" b="1" dirty="0">
                <a:latin typeface="Courier New" pitchFamily="49" charset="0"/>
              </a:rPr>
              <a:t>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400" b="1" dirty="0">
                <a:latin typeface="Courier New" pitchFamily="49" charset="0"/>
              </a:rPr>
              <a:t>  *</a:t>
            </a:r>
            <a:r>
              <a:rPr lang="en-US" sz="1400" b="1" dirty="0" err="1">
                <a:latin typeface="Courier New" pitchFamily="49" charset="0"/>
              </a:rPr>
              <a:t>xp</a:t>
            </a:r>
            <a:r>
              <a:rPr lang="en-US" sz="1400" b="1" dirty="0">
                <a:latin typeface="Courier New" pitchFamily="49" charset="0"/>
              </a:rPr>
              <a:t> = t1;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400" b="1" dirty="0">
                <a:latin typeface="Courier New" pitchFamily="49" charset="0"/>
              </a:rPr>
              <a:t>  *</a:t>
            </a:r>
            <a:r>
              <a:rPr lang="en-US" sz="1400" b="1" dirty="0" err="1">
                <a:latin typeface="Courier New" pitchFamily="49" charset="0"/>
              </a:rPr>
              <a:t>yp</a:t>
            </a:r>
            <a:r>
              <a:rPr lang="en-US" sz="1400" b="1" dirty="0">
                <a:latin typeface="Courier New" pitchFamily="49" charset="0"/>
              </a:rPr>
              <a:t> = t0;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sz="1400" b="1" dirty="0">
                <a:latin typeface="Courier New" pitchFamily="49" charset="0"/>
              </a:rPr>
              <a:t>}</a:t>
            </a:r>
          </a:p>
        </p:txBody>
      </p:sp>
      <p:sp>
        <p:nvSpPr>
          <p:cNvPr id="42" name="Text Box 5">
            <a:extLst>
              <a:ext uri="{FF2B5EF4-FFF2-40B4-BE49-F238E27FC236}">
                <a16:creationId xmlns:a16="http://schemas.microsoft.com/office/drawing/2014/main" id="{8C05579A-DBB4-48CE-B488-A2CBB5E12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970" y="1259038"/>
            <a:ext cx="823431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Memory</a:t>
            </a:r>
          </a:p>
        </p:txBody>
      </p:sp>
      <p:sp>
        <p:nvSpPr>
          <p:cNvPr id="43" name="Text Box 6">
            <a:extLst>
              <a:ext uri="{FF2B5EF4-FFF2-40B4-BE49-F238E27FC236}">
                <a16:creationId xmlns:a16="http://schemas.microsoft.com/office/drawing/2014/main" id="{F12F7DFD-1339-4D0C-A3E8-B9DE1C905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40103"/>
            <a:ext cx="2438400" cy="167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400" b="1" dirty="0">
                <a:latin typeface="Calibri" pitchFamily="34" charset="0"/>
              </a:rPr>
              <a:t>Register	Value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400" b="1" dirty="0">
                <a:latin typeface="Courier New" pitchFamily="49" charset="0"/>
              </a:rPr>
              <a:t>%</a:t>
            </a:r>
            <a:r>
              <a:rPr lang="en-US" sz="1400" b="1" dirty="0" err="1">
                <a:latin typeface="Courier New" pitchFamily="49" charset="0"/>
              </a:rPr>
              <a:t>rdi</a:t>
            </a:r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</a:rPr>
              <a:t>xp</a:t>
            </a:r>
            <a:endParaRPr lang="en-US" sz="1400" b="1" dirty="0">
              <a:latin typeface="Courier New" pitchFamily="49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400" b="1" dirty="0">
                <a:latin typeface="Courier New" pitchFamily="49" charset="0"/>
              </a:rPr>
              <a:t>%</a:t>
            </a:r>
            <a:r>
              <a:rPr lang="en-US" sz="1400" b="1" dirty="0" err="1">
                <a:latin typeface="Courier New" pitchFamily="49" charset="0"/>
              </a:rPr>
              <a:t>rsi</a:t>
            </a:r>
            <a:r>
              <a:rPr lang="en-US" sz="1400" b="1" dirty="0">
                <a:latin typeface="Courier New" pitchFamily="49" charset="0"/>
              </a:rPr>
              <a:t>	</a:t>
            </a:r>
            <a:r>
              <a:rPr lang="en-US" sz="1400" b="1" dirty="0" err="1">
                <a:latin typeface="Courier New" pitchFamily="49" charset="0"/>
              </a:rPr>
              <a:t>yp</a:t>
            </a:r>
            <a:endParaRPr lang="en-US" sz="1400" b="1" dirty="0">
              <a:latin typeface="Courier New" pitchFamily="49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400" b="1" dirty="0">
                <a:latin typeface="Courier New" pitchFamily="49" charset="0"/>
              </a:rPr>
              <a:t>%</a:t>
            </a:r>
            <a:r>
              <a:rPr lang="en-US" sz="1400" b="1" dirty="0" err="1">
                <a:latin typeface="Courier New" pitchFamily="49" charset="0"/>
              </a:rPr>
              <a:t>rax</a:t>
            </a:r>
            <a:r>
              <a:rPr lang="en-US" sz="1400" b="1" dirty="0">
                <a:latin typeface="Courier New" pitchFamily="49" charset="0"/>
              </a:rPr>
              <a:t>	t0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sz="1400" b="1" dirty="0">
                <a:latin typeface="Courier New" pitchFamily="49" charset="0"/>
              </a:rPr>
              <a:t>%</a:t>
            </a:r>
            <a:r>
              <a:rPr lang="en-US" sz="1400" b="1" dirty="0" err="1">
                <a:latin typeface="Courier New" pitchFamily="49" charset="0"/>
              </a:rPr>
              <a:t>rdx</a:t>
            </a:r>
            <a:r>
              <a:rPr lang="en-US" sz="1400" b="1" dirty="0">
                <a:latin typeface="Courier New" pitchFamily="49" charset="0"/>
              </a:rPr>
              <a:t>	t1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2A715F8A-7A5A-490B-8007-BBC2D4A86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4584676"/>
            <a:ext cx="5867400" cy="13824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ro-RO" sz="1400" b="1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ret</a:t>
            </a: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45" name="Text Box 5">
            <a:extLst>
              <a:ext uri="{FF2B5EF4-FFF2-40B4-BE49-F238E27FC236}">
                <a16:creationId xmlns:a16="http://schemas.microsoft.com/office/drawing/2014/main" id="{765B32F8-BAC5-48FB-9358-CF047A7A1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999" y="1644503"/>
            <a:ext cx="856966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Registers</a:t>
            </a:r>
          </a:p>
        </p:txBody>
      </p:sp>
      <p:cxnSp>
        <p:nvCxnSpPr>
          <p:cNvPr id="46" name="Straight Arrow Connector 2">
            <a:extLst>
              <a:ext uri="{FF2B5EF4-FFF2-40B4-BE49-F238E27FC236}">
                <a16:creationId xmlns:a16="http://schemas.microsoft.com/office/drawing/2014/main" id="{CAEBFE74-4363-46C0-A13D-701353B142C9}"/>
              </a:ext>
            </a:extLst>
          </p:cNvPr>
          <p:cNvCxnSpPr>
            <a:cxnSpLocks/>
            <a:endCxn id="51" idx="1"/>
          </p:cNvCxnSpPr>
          <p:nvPr/>
        </p:nvCxnSpPr>
        <p:spPr bwMode="auto">
          <a:xfrm flipV="1">
            <a:off x="5943600" y="2072478"/>
            <a:ext cx="1466178" cy="334025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28">
            <a:extLst>
              <a:ext uri="{FF2B5EF4-FFF2-40B4-BE49-F238E27FC236}">
                <a16:creationId xmlns:a16="http://schemas.microsoft.com/office/drawing/2014/main" id="{3E972018-7F6C-43DF-9581-610433CA0517}"/>
              </a:ext>
            </a:extLst>
          </p:cNvPr>
          <p:cNvCxnSpPr/>
          <p:nvPr/>
        </p:nvCxnSpPr>
        <p:spPr bwMode="auto">
          <a:xfrm>
            <a:off x="5943600" y="2863703"/>
            <a:ext cx="1451237" cy="685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Oval 4">
            <a:extLst>
              <a:ext uri="{FF2B5EF4-FFF2-40B4-BE49-F238E27FC236}">
                <a16:creationId xmlns:a16="http://schemas.microsoft.com/office/drawing/2014/main" id="{BEB7401E-9BA5-4725-81BE-1B6A238F72B4}"/>
              </a:ext>
            </a:extLst>
          </p:cNvPr>
          <p:cNvSpPr/>
          <p:nvPr/>
        </p:nvSpPr>
        <p:spPr bwMode="auto">
          <a:xfrm>
            <a:off x="5867400" y="2330303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49" name="Oval 32">
            <a:extLst>
              <a:ext uri="{FF2B5EF4-FFF2-40B4-BE49-F238E27FC236}">
                <a16:creationId xmlns:a16="http://schemas.microsoft.com/office/drawing/2014/main" id="{36A62110-B460-4E02-B16F-57D02E0238A0}"/>
              </a:ext>
            </a:extLst>
          </p:cNvPr>
          <p:cNvSpPr/>
          <p:nvPr/>
        </p:nvSpPr>
        <p:spPr bwMode="auto">
          <a:xfrm>
            <a:off x="5867400" y="2787503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>
              <a:latin typeface="Calibri" pitchFamily="34" charset="0"/>
            </a:endParaRPr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77EF0F69-4B99-46D3-AD94-0CE7B430AB72}"/>
              </a:ext>
            </a:extLst>
          </p:cNvPr>
          <p:cNvGrpSpPr/>
          <p:nvPr/>
        </p:nvGrpSpPr>
        <p:grpSpPr>
          <a:xfrm>
            <a:off x="7409778" y="1881978"/>
            <a:ext cx="1066800" cy="1905000"/>
            <a:chOff x="7181178" y="1456675"/>
            <a:chExt cx="1066800" cy="1905000"/>
          </a:xfrm>
          <a:solidFill>
            <a:srgbClr val="CCCCFF"/>
          </a:solidFill>
        </p:grpSpPr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5D117427-79D6-4AE3-9F5F-D150A07CE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1178" y="1456675"/>
              <a:ext cx="1066800" cy="38100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52" name="Rectangle 9">
              <a:extLst>
                <a:ext uri="{FF2B5EF4-FFF2-40B4-BE49-F238E27FC236}">
                  <a16:creationId xmlns:a16="http://schemas.microsoft.com/office/drawing/2014/main" id="{6AF878AC-FA6B-4C2F-BBCE-6CEFDF6E1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1178" y="1837675"/>
              <a:ext cx="1066800" cy="38100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53" name="Rectangle 10">
              <a:extLst>
                <a:ext uri="{FF2B5EF4-FFF2-40B4-BE49-F238E27FC236}">
                  <a16:creationId xmlns:a16="http://schemas.microsoft.com/office/drawing/2014/main" id="{01C80DDF-5965-4ADC-A85D-66765759A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1178" y="2218675"/>
              <a:ext cx="1066800" cy="38100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400" b="1" dirty="0">
                <a:latin typeface="Calibri" pitchFamily="34" charset="0"/>
              </a:endParaRPr>
            </a:p>
          </p:txBody>
        </p:sp>
        <p:sp>
          <p:nvSpPr>
            <p:cNvPr id="54" name="Rectangle 11">
              <a:extLst>
                <a:ext uri="{FF2B5EF4-FFF2-40B4-BE49-F238E27FC236}">
                  <a16:creationId xmlns:a16="http://schemas.microsoft.com/office/drawing/2014/main" id="{C914C4D2-B42A-4E60-903B-E2086DE62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1178" y="2599675"/>
              <a:ext cx="1066800" cy="38100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400" b="1" dirty="0">
                <a:latin typeface="Calibri" pitchFamily="34" charset="0"/>
              </a:endParaRPr>
            </a:p>
          </p:txBody>
        </p:sp>
        <p:sp>
          <p:nvSpPr>
            <p:cNvPr id="55" name="Rectangle 20">
              <a:extLst>
                <a:ext uri="{FF2B5EF4-FFF2-40B4-BE49-F238E27FC236}">
                  <a16:creationId xmlns:a16="http://schemas.microsoft.com/office/drawing/2014/main" id="{26118AB3-B804-4619-92DF-3AC532BFC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1178" y="2980675"/>
              <a:ext cx="1066800" cy="381000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sz="1400" b="1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5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4953000" y="1661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latin typeface="Courier New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4953000" y="2042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4953000" y="2423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4953000" y="2804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4953000" y="3185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110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rsi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rax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400" b="1">
                <a:latin typeface="Courier New" pitchFamily="49" charset="0"/>
              </a:endParaRP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400" b="1">
                <a:latin typeface="Courier New" pitchFamily="49" charset="0"/>
              </a:endParaRPr>
            </a:p>
          </p:txBody>
        </p:sp>
      </p:grp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4816383" y="1032633"/>
            <a:ext cx="823431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Memory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447800" y="4114800"/>
            <a:ext cx="5867400" cy="13824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ro-RO" sz="1400" b="1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ret</a:t>
            </a:r>
            <a:endParaRPr lang="en-US" sz="1400" b="1" dirty="0">
              <a:latin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0" y="1414046"/>
            <a:ext cx="1219200" cy="2131829"/>
            <a:chOff x="6096000" y="1414046"/>
            <a:chExt cx="1219200" cy="2131829"/>
          </a:xfrm>
        </p:grpSpPr>
        <p:sp>
          <p:nvSpPr>
            <p:cNvPr id="5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6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6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6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6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81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alibri"/>
                  <a:cs typeface="Calibri"/>
                </a:rPr>
                <a:t>Address</a:t>
              </a:r>
            </a:p>
          </p:txBody>
        </p:sp>
      </p:grp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CD6DB2F-1E80-48E3-B448-97BA16B7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FFAE-7574-4869-BC6D-3AB10259038C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2FC24D7-43D3-4E13-A969-B8FAF9A8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32A8908F-9CEE-4447-B527-45614C71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C00D039A-091F-4E8D-A300-B748ABC2E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52322"/>
            <a:ext cx="856966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Registers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842566-E080-448A-90C8-47436B414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0458" y="2602830"/>
            <a:ext cx="7772400" cy="118401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第三章    </a:t>
            </a:r>
            <a:br>
              <a:rPr lang="en-US" altLang="zh-CN" dirty="0"/>
            </a:br>
            <a:r>
              <a:rPr lang="zh-CN" altLang="en-US" dirty="0"/>
              <a:t>程序的机器级表示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BB5F7F8B-1147-48B2-B5CA-5B500467C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33" y="6470372"/>
            <a:ext cx="5162093" cy="215099"/>
          </a:xfrm>
        </p:spPr>
        <p:txBody>
          <a:bodyPr>
            <a:normAutofit fontScale="92500"/>
          </a:bodyPr>
          <a:lstStyle/>
          <a:p>
            <a:pPr algn="l"/>
            <a:r>
              <a:rPr lang="zh-CN" altLang="en-US" sz="1000" dirty="0"/>
              <a:t>西北大学软件学院  谢倩茹</a:t>
            </a:r>
          </a:p>
        </p:txBody>
      </p:sp>
    </p:spTree>
    <p:extLst>
      <p:ext uri="{BB962C8B-B14F-4D97-AF65-F5344CB8AC3E}">
        <p14:creationId xmlns:p14="http://schemas.microsoft.com/office/powerpoint/2010/main" val="1289420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4953000" y="1661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latin typeface="Courier New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4953000" y="2042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4953000" y="2423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4953000" y="2804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4953000" y="3185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latin typeface="Courier New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110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rsi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rax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solidFill>
                    <a:srgbClr val="FF0000"/>
                  </a:solidFill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400" b="1">
                <a:latin typeface="Courier New" pitchFamily="49" charset="0"/>
              </a:endParaRPr>
            </a:p>
          </p:txBody>
        </p:sp>
      </p:grp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4816383" y="1032633"/>
            <a:ext cx="823431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53" idx="1"/>
            <a:endCxn id="71" idx="3"/>
          </p:cNvCxnSpPr>
          <p:nvPr/>
        </p:nvCxnSpPr>
        <p:spPr bwMode="auto">
          <a:xfrm flipH="1">
            <a:off x="2863423" y="1852210"/>
            <a:ext cx="2089577" cy="1066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447800" y="4114800"/>
            <a:ext cx="5867400" cy="13824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ro-RO" sz="1400" b="1" dirty="0">
                <a:latin typeface="Courier New" pitchFamily="49" charset="0"/>
              </a:rPr>
              <a:t> </a:t>
            </a:r>
            <a:r>
              <a:rPr lang="ro-RO" sz="1400" b="1" dirty="0">
                <a:solidFill>
                  <a:srgbClr val="FF0000"/>
                </a:solidFill>
                <a:latin typeface="Courier New" pitchFamily="49" charset="0"/>
              </a:rPr>
              <a:t>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ret</a:t>
            </a:r>
            <a:endParaRPr lang="en-US" sz="1400" b="1" dirty="0">
              <a:latin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096000" y="1414046"/>
            <a:ext cx="1219200" cy="2131829"/>
            <a:chOff x="6096000" y="1414046"/>
            <a:chExt cx="1219200" cy="2131829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alibri"/>
                  <a:cs typeface="Calibri"/>
                </a:rPr>
                <a:t>Address</a:t>
              </a: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BB94EE-4A8C-4D96-89A3-61828C86A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0D1C-B514-4B40-84FF-045E7705B4CC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22F43F-4629-47EA-9CE8-6892527BA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A542A-F1D7-4800-AD9B-80DEE1A3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9" name="Text Box 5">
            <a:extLst>
              <a:ext uri="{FF2B5EF4-FFF2-40B4-BE49-F238E27FC236}">
                <a16:creationId xmlns:a16="http://schemas.microsoft.com/office/drawing/2014/main" id="{68A24D19-2173-4348-ACCF-0972C6986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52322"/>
            <a:ext cx="856966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2413116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4953000" y="1661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latin typeface="Courier New" pitchFamily="49" charset="0"/>
              </a:rPr>
              <a:t>123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4953000" y="2042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4953000" y="2423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4953000" y="2804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4953000" y="3185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latin typeface="Courier New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110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rsi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rax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solidFill>
                    <a:srgbClr val="FF0000"/>
                  </a:solidFill>
                  <a:latin typeface="Courier New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1295400" y="1252322"/>
            <a:ext cx="856966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4816383" y="1032633"/>
            <a:ext cx="823431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58" idx="1"/>
            <a:endCxn id="72" idx="3"/>
          </p:cNvCxnSpPr>
          <p:nvPr/>
        </p:nvCxnSpPr>
        <p:spPr bwMode="auto">
          <a:xfrm flipH="1">
            <a:off x="2863423" y="3376210"/>
            <a:ext cx="2089577" cy="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447800" y="4114800"/>
            <a:ext cx="5867400" cy="13824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ro-RO" sz="1400" b="1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</a:t>
            </a:r>
            <a:r>
              <a:rPr lang="ro-RO" sz="1400" b="1" dirty="0">
                <a:solidFill>
                  <a:srgbClr val="FF0000"/>
                </a:solidFill>
                <a:latin typeface="Courier New" pitchFamily="49" charset="0"/>
              </a:rPr>
              <a:t>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ret</a:t>
            </a:r>
            <a:endParaRPr lang="en-US" sz="1400" b="1" dirty="0">
              <a:latin typeface="Courier New" pitchFamily="49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096000" y="1414046"/>
            <a:ext cx="1219200" cy="2131829"/>
            <a:chOff x="6096000" y="1414046"/>
            <a:chExt cx="1219200" cy="2131829"/>
          </a:xfrm>
        </p:grpSpPr>
        <p:sp>
          <p:nvSpPr>
            <p:cNvPr id="32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6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7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alibri"/>
                  <a:cs typeface="Calibri"/>
                </a:rPr>
                <a:t>Address</a:t>
              </a: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9218F1-686D-4D54-91D9-7B7CF13B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A291D-2DD9-44ED-A73B-DB951850556C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3367C3-247A-43E8-A995-1746629D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18DFC-5B27-4BD5-9913-BE49B0D4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723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4953000" y="1661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456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4953000" y="2042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4953000" y="2423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4953000" y="2804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4953000" y="3185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latin typeface="Courier New" pitchFamily="49" charset="0"/>
              </a:rPr>
              <a:t>456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110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rsi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rax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1295400" y="1252322"/>
            <a:ext cx="856966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4816383" y="1032633"/>
            <a:ext cx="823431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72" idx="3"/>
            <a:endCxn id="53" idx="1"/>
          </p:cNvCxnSpPr>
          <p:nvPr/>
        </p:nvCxnSpPr>
        <p:spPr bwMode="auto">
          <a:xfrm flipV="1">
            <a:off x="2863423" y="1852210"/>
            <a:ext cx="2089577" cy="15240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447800" y="4114800"/>
            <a:ext cx="5867400" cy="13824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ro-RO" sz="1400" b="1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</a:t>
            </a:r>
            <a:r>
              <a:rPr lang="ro-RO" sz="1400" b="1" dirty="0">
                <a:solidFill>
                  <a:srgbClr val="FF0000"/>
                </a:solidFill>
                <a:latin typeface="Courier New" pitchFamily="49" charset="0"/>
              </a:rPr>
              <a:t>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ret</a:t>
            </a:r>
            <a:endParaRPr lang="en-US" sz="1400" b="1" dirty="0">
              <a:latin typeface="Courier New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096000" y="1414046"/>
            <a:ext cx="1219200" cy="2131829"/>
            <a:chOff x="6096000" y="1414046"/>
            <a:chExt cx="1219200" cy="2131829"/>
          </a:xfrm>
        </p:grpSpPr>
        <p:sp>
          <p:nvSpPr>
            <p:cNvPr id="31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4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5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alibri"/>
                  <a:cs typeface="Calibri"/>
                </a:rPr>
                <a:t>Address</a:t>
              </a: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848660-BF1B-4FE5-A788-35182086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8F05F-D4D0-4552-AF7D-8BF4589C0DE5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AB377-D119-4279-A0D2-34F17BEC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5B3C19-D1AB-4E09-8935-461021D5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01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4953000" y="1661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latin typeface="Courier New" pitchFamily="49" charset="0"/>
              </a:rPr>
              <a:t>456</a:t>
            </a:r>
          </a:p>
        </p:txBody>
      </p: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4953000" y="2042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4953000" y="2423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4953000" y="2804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400" b="1" dirty="0">
              <a:latin typeface="Calibri" pitchFamily="34" charset="0"/>
            </a:endParaRPr>
          </a:p>
        </p:txBody>
      </p:sp>
      <p:sp>
        <p:nvSpPr>
          <p:cNvPr id="58" name="Rectangle 20"/>
          <p:cNvSpPr>
            <a:spLocks noChangeArrowheads="1"/>
          </p:cNvSpPr>
          <p:nvPr/>
        </p:nvSpPr>
        <p:spPr bwMode="auto">
          <a:xfrm>
            <a:off x="4953000" y="3185710"/>
            <a:ext cx="1066800" cy="381000"/>
          </a:xfrm>
          <a:prstGeom prst="rect">
            <a:avLst/>
          </a:prstGeom>
          <a:solidFill>
            <a:srgbClr val="CC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123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110823" y="1814110"/>
            <a:ext cx="1752600" cy="1752600"/>
            <a:chOff x="9111129" y="1790700"/>
            <a:chExt cx="1752600" cy="1752600"/>
          </a:xfrm>
        </p:grpSpPr>
        <p:sp>
          <p:nvSpPr>
            <p:cNvPr id="65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6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rsi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7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rax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8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%</a:t>
              </a:r>
              <a:r>
                <a:rPr lang="en-US" sz="1400" b="1" dirty="0" err="1">
                  <a:latin typeface="Courier New" pitchFamily="49" charset="0"/>
                </a:rPr>
                <a:t>rdx</a:t>
              </a:r>
              <a:endParaRPr lang="en-US" sz="1400" b="1" dirty="0">
                <a:latin typeface="Courier New" pitchFamily="49" charset="0"/>
              </a:endParaRPr>
            </a:p>
          </p:txBody>
        </p:sp>
        <p:sp>
          <p:nvSpPr>
            <p:cNvPr id="69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</a:t>
              </a:r>
            </a:p>
          </p:txBody>
        </p:sp>
        <p:sp>
          <p:nvSpPr>
            <p:cNvPr id="70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</a:t>
              </a:r>
            </a:p>
          </p:txBody>
        </p:sp>
        <p:sp>
          <p:nvSpPr>
            <p:cNvPr id="71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123</a:t>
              </a:r>
            </a:p>
          </p:txBody>
        </p:sp>
        <p:sp>
          <p:nvSpPr>
            <p:cNvPr id="72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456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1295400" y="1252322"/>
            <a:ext cx="856966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Registers</a:t>
            </a:r>
          </a:p>
        </p:txBody>
      </p:sp>
      <p:sp>
        <p:nvSpPr>
          <p:cNvPr id="76" name="Text Box 5"/>
          <p:cNvSpPr txBox="1">
            <a:spLocks noChangeArrowheads="1"/>
          </p:cNvSpPr>
          <p:nvPr/>
        </p:nvSpPr>
        <p:spPr bwMode="auto">
          <a:xfrm>
            <a:off x="4816383" y="1032633"/>
            <a:ext cx="823431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 b="1" dirty="0">
                <a:latin typeface="Calibri" pitchFamily="34" charset="0"/>
              </a:rPr>
              <a:t>Memory</a:t>
            </a:r>
          </a:p>
        </p:txBody>
      </p:sp>
      <p:cxnSp>
        <p:nvCxnSpPr>
          <p:cNvPr id="78" name="Straight Arrow Connector 77"/>
          <p:cNvCxnSpPr>
            <a:stCxn id="71" idx="3"/>
          </p:cNvCxnSpPr>
          <p:nvPr/>
        </p:nvCxnSpPr>
        <p:spPr bwMode="auto">
          <a:xfrm>
            <a:off x="2863423" y="2919010"/>
            <a:ext cx="2074636" cy="4191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447800" y="4114800"/>
            <a:ext cx="5867400" cy="13824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swap: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en-US" sz="1400" b="1" dirty="0">
                <a:latin typeface="Courier New" pitchFamily="49" charset="0"/>
              </a:rPr>
              <a:t>  </a:t>
            </a:r>
            <a:r>
              <a:rPr lang="ro-RO" sz="1400" b="1" dirty="0">
                <a:latin typeface="Courier New" pitchFamily="49" charset="0"/>
              </a:rPr>
              <a:t> movq    (%rdi), %rax  # t0 = *xp  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(%rsi), %rdx  # t1 = *yp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movq    %rdx, (%rdi)  # *xp = t1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</a:t>
            </a:r>
            <a:r>
              <a:rPr lang="ro-RO" sz="1400" b="1" dirty="0">
                <a:solidFill>
                  <a:srgbClr val="FF0000"/>
                </a:solidFill>
                <a:latin typeface="Courier New" pitchFamily="49" charset="0"/>
              </a:rPr>
              <a:t>movq    %rax, (%rsi)  # *yp = t0</a:t>
            </a:r>
          </a:p>
          <a:p>
            <a:pPr>
              <a:tabLst>
                <a:tab pos="347663" algn="l"/>
                <a:tab pos="1312863" algn="l"/>
              </a:tabLst>
            </a:pPr>
            <a:r>
              <a:rPr lang="ro-RO" sz="1400" b="1" dirty="0">
                <a:latin typeface="Courier New" pitchFamily="49" charset="0"/>
              </a:rPr>
              <a:t>   ret</a:t>
            </a:r>
            <a:endParaRPr lang="en-US" sz="1400" b="1" dirty="0">
              <a:latin typeface="Courier New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096000" y="1414046"/>
            <a:ext cx="1219200" cy="2131829"/>
            <a:chOff x="6096000" y="1414046"/>
            <a:chExt cx="1219200" cy="2131829"/>
          </a:xfrm>
        </p:grpSpPr>
        <p:sp>
          <p:nvSpPr>
            <p:cNvPr id="2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0x120 </a:t>
              </a: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0x118</a:t>
              </a: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0x110 </a:t>
              </a:r>
            </a:p>
          </p:txBody>
        </p:sp>
        <p:sp>
          <p:nvSpPr>
            <p:cNvPr id="3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0x108 </a:t>
              </a:r>
            </a:p>
          </p:txBody>
        </p:sp>
        <p:sp>
          <p:nvSpPr>
            <p:cNvPr id="3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ourier New" pitchFamily="49" charset="0"/>
                </a:rPr>
                <a:t>0x100 </a:t>
              </a: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077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400" b="1" dirty="0">
                  <a:latin typeface="Calibri"/>
                  <a:cs typeface="Calibri"/>
                </a:rPr>
                <a:t>Address</a:t>
              </a: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5A8EDC-71B2-4814-A226-31503428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79931-4466-4288-8DCB-DCB924E442A3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6EF6A-34C0-4269-8CA3-15115374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E857E8-BF14-415F-8208-BFE22A10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70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050774D-E85A-4105-A843-4AE5AB4E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90" y="420469"/>
            <a:ext cx="7886700" cy="4351338"/>
          </a:xfrm>
        </p:spPr>
        <p:txBody>
          <a:bodyPr/>
          <a:lstStyle/>
          <a:p>
            <a:r>
              <a:rPr lang="zh-CN" altLang="en-US" dirty="0"/>
              <a:t>地址计算练习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E6F360-2930-43CF-8605-ADA07E43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5321E-5D27-48EF-AE48-EA0031C319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A325CA-136F-4B93-AFF7-2B768A9C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696AFE-33BF-47AA-98F9-7A42FED3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4BAA5B-09AA-72F5-090A-AE9089E7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5" y="831181"/>
            <a:ext cx="8391525" cy="247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8289D3-C4D5-F426-D292-53B861F0F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01" y="3403954"/>
            <a:ext cx="3781583" cy="30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3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47234D0-36D6-42D4-8BF5-53A0F671E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、数据传送类指令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mov</a:t>
            </a:r>
            <a:r>
              <a:rPr lang="zh-CN" altLang="en-US" dirty="0"/>
              <a:t>指令包括：</a:t>
            </a:r>
            <a:r>
              <a:rPr lang="en-US" altLang="zh-CN" dirty="0" err="1"/>
              <a:t>movb</a:t>
            </a:r>
            <a:r>
              <a:rPr lang="zh-CN" altLang="en-US" dirty="0"/>
              <a:t>、</a:t>
            </a:r>
            <a:r>
              <a:rPr lang="en-US" altLang="zh-CN" dirty="0" err="1"/>
              <a:t>movw</a:t>
            </a:r>
            <a:r>
              <a:rPr lang="zh-CN" altLang="en-US" dirty="0"/>
              <a:t>、</a:t>
            </a:r>
            <a:r>
              <a:rPr lang="en-US" altLang="zh-CN" dirty="0" err="1"/>
              <a:t>movl</a:t>
            </a:r>
            <a:r>
              <a:rPr lang="zh-CN" altLang="en-US" dirty="0"/>
              <a:t>以及</a:t>
            </a:r>
            <a:r>
              <a:rPr lang="en-US" altLang="zh-CN" dirty="0" err="1"/>
              <a:t>movq</a:t>
            </a:r>
            <a:r>
              <a:rPr lang="zh-CN" altLang="en-US" dirty="0"/>
              <a:t>这四条指令。这些指令执行相同的操作，都是把数据从源位置复制到目的位置，主要区别在于它们操作的数据大小不同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10A3B-7752-4A9B-812F-272C2E3C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917E9-5FF3-49BD-8A6C-DE1793E84A7A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9955E5-C362-45E3-8B5F-1C6C1DDB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EC14A8-C745-4BD4-9339-77863DF6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7E482E-D8CC-4CAB-A4E4-107BDCF1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66" y="3510581"/>
            <a:ext cx="5157663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93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DF55FCD-1022-DDF0-FC49-1A3FEA035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67765"/>
            <a:ext cx="7886700" cy="551863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movabsq</a:t>
            </a:r>
            <a:r>
              <a:rPr lang="en-US" altLang="zh-CN" dirty="0"/>
              <a:t> $0x0011223344556677,%rax</a:t>
            </a:r>
          </a:p>
          <a:p>
            <a:endParaRPr lang="en-US" altLang="zh-CN" dirty="0"/>
          </a:p>
          <a:p>
            <a:r>
              <a:rPr lang="en-US" altLang="zh-CN" dirty="0" err="1"/>
              <a:t>movb</a:t>
            </a:r>
            <a:r>
              <a:rPr lang="en-US" altLang="zh-CN" dirty="0"/>
              <a:t>  $-1,%al</a:t>
            </a:r>
          </a:p>
          <a:p>
            <a:endParaRPr lang="en-US" altLang="zh-CN" dirty="0"/>
          </a:p>
          <a:p>
            <a:r>
              <a:rPr lang="en-US" altLang="zh-CN" dirty="0" err="1"/>
              <a:t>movw</a:t>
            </a:r>
            <a:r>
              <a:rPr lang="en-US" altLang="zh-CN" dirty="0"/>
              <a:t> $-1,%ax </a:t>
            </a:r>
          </a:p>
          <a:p>
            <a:endParaRPr lang="en-US" altLang="zh-CN" dirty="0"/>
          </a:p>
          <a:p>
            <a:r>
              <a:rPr lang="en-US" altLang="zh-CN" dirty="0" err="1"/>
              <a:t>movl</a:t>
            </a:r>
            <a:r>
              <a:rPr lang="en-US" altLang="zh-CN" dirty="0"/>
              <a:t> $-1,%eax</a:t>
            </a:r>
          </a:p>
          <a:p>
            <a:endParaRPr lang="en-US" altLang="zh-CN" dirty="0"/>
          </a:p>
          <a:p>
            <a:r>
              <a:rPr lang="en-US" altLang="zh-CN" dirty="0" err="1"/>
              <a:t>movq</a:t>
            </a:r>
            <a:r>
              <a:rPr lang="en-US" altLang="zh-CN" dirty="0"/>
              <a:t> $-1,%rax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FA8CF3-2ADC-0578-78EC-98EE589DE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2E90D3-D978-2AD7-81D9-6FE93E97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F3308D-25F5-F1A4-C178-201A7746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26</a:t>
            </a:fld>
            <a:endParaRPr lang="zh-CN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3633EC2-7AA4-6B6D-CEE2-B39CEAE0EA5C}"/>
              </a:ext>
            </a:extLst>
          </p:cNvPr>
          <p:cNvGraphicFramePr>
            <a:graphicFrameLocks noGrp="1"/>
          </p:cNvGraphicFramePr>
          <p:nvPr/>
        </p:nvGraphicFramePr>
        <p:xfrm>
          <a:off x="1390653" y="1294265"/>
          <a:ext cx="60959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46408635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2460498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127284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871162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38509048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22192592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63071630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812885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729882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28887"/>
                  </a:ext>
                </a:extLst>
              </a:tr>
            </a:tbl>
          </a:graphicData>
        </a:graphic>
      </p:graphicFrame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DEFC3481-8BFA-1F6D-572B-AA5F1CCD574C}"/>
              </a:ext>
            </a:extLst>
          </p:cNvPr>
          <p:cNvGraphicFramePr>
            <a:graphicFrameLocks noGrp="1"/>
          </p:cNvGraphicFramePr>
          <p:nvPr/>
        </p:nvGraphicFramePr>
        <p:xfrm>
          <a:off x="1390652" y="2497321"/>
          <a:ext cx="60959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46408635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2460498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127284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871162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38509048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22192592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63071630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812885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729882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28887"/>
                  </a:ext>
                </a:extLst>
              </a:tr>
            </a:tbl>
          </a:graphicData>
        </a:graphic>
      </p:graphicFrame>
      <p:graphicFrame>
        <p:nvGraphicFramePr>
          <p:cNvPr id="12" name="表格 6">
            <a:extLst>
              <a:ext uri="{FF2B5EF4-FFF2-40B4-BE49-F238E27FC236}">
                <a16:creationId xmlns:a16="http://schemas.microsoft.com/office/drawing/2014/main" id="{87C1D4FC-1D5D-5912-7EB8-01B946827B22}"/>
              </a:ext>
            </a:extLst>
          </p:cNvPr>
          <p:cNvGraphicFramePr>
            <a:graphicFrameLocks noGrp="1"/>
          </p:cNvGraphicFramePr>
          <p:nvPr/>
        </p:nvGraphicFramePr>
        <p:xfrm>
          <a:off x="1390650" y="4676816"/>
          <a:ext cx="60959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46408635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2460498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127284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871162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38509048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22192592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63071630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812885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729882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28887"/>
                  </a:ext>
                </a:extLst>
              </a:tr>
            </a:tbl>
          </a:graphicData>
        </a:graphic>
      </p:graphicFrame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B63BB764-9783-1CAE-371C-7433705893AB}"/>
              </a:ext>
            </a:extLst>
          </p:cNvPr>
          <p:cNvGraphicFramePr>
            <a:graphicFrameLocks noGrp="1"/>
          </p:cNvGraphicFramePr>
          <p:nvPr/>
        </p:nvGraphicFramePr>
        <p:xfrm>
          <a:off x="1390651" y="3599689"/>
          <a:ext cx="6095997" cy="374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46408635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2460498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127284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871162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38509048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22192592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63071630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812885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729882437"/>
                    </a:ext>
                  </a:extLst>
                </a:gridCol>
              </a:tblGrid>
              <a:tr h="374836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28887"/>
                  </a:ext>
                </a:extLst>
              </a:tr>
            </a:tbl>
          </a:graphicData>
        </a:graphic>
      </p:graphicFrame>
      <p:graphicFrame>
        <p:nvGraphicFramePr>
          <p:cNvPr id="14" name="表格 6">
            <a:extLst>
              <a:ext uri="{FF2B5EF4-FFF2-40B4-BE49-F238E27FC236}">
                <a16:creationId xmlns:a16="http://schemas.microsoft.com/office/drawing/2014/main" id="{8D8A4044-59B2-682F-14DE-846DB50E3705}"/>
              </a:ext>
            </a:extLst>
          </p:cNvPr>
          <p:cNvGraphicFramePr>
            <a:graphicFrameLocks noGrp="1"/>
          </p:cNvGraphicFramePr>
          <p:nvPr/>
        </p:nvGraphicFramePr>
        <p:xfrm>
          <a:off x="1390649" y="5645603"/>
          <a:ext cx="60959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46408635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2460498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1272844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871162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38509048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22192592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63071630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5812885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729882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2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35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1305C8-7516-4BD4-9D30-E7357A4B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CE82-F513-411B-BA70-F32C8F71600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B45CE-E7CB-4B57-A48F-3F11179A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751B1F-734B-4BE4-8978-366AFF2A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C8A2FF-778F-4747-BD84-034DA878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7" y="862641"/>
            <a:ext cx="7123671" cy="22035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66C2FB-5FBD-4D64-AF52-2CED0881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06" y="3217834"/>
            <a:ext cx="7625751" cy="29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30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EC2CC0-D25B-4890-BB49-2366851C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3C792F-6059-4D9B-B108-26678D18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2660-D116-4893-9A14-611D20925875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1AF08F-8FF2-4200-B87C-7296C933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725274-1109-429F-A1FE-D4CAB9FD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27B8F3-E195-419D-BFC0-41728A76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9818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8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82C79E7-FE33-4250-8AFE-D3E34A587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、入栈和出栈指令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b="0" dirty="0"/>
              <a:t>堆栈也可以完成数据传送的工作，它是遵循先进后出规则的一个内存区域。它的地址向下增长，栈顶元素的地址最小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247A2E-955E-40ED-B3FE-96049978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03AB-5344-482B-BDAE-0EBA6B0D0EED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E0C241-EEC2-498D-B003-73FA9B8A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F5C937-A8D1-494B-98D7-EDE40C49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3026D4-85D9-40FB-801A-06F7F357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2938192"/>
            <a:ext cx="27241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4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7F9DC-2DED-43AA-B104-7200A1B4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53974-9C6A-4D48-BD31-956720BEA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指令与寻址</a:t>
            </a:r>
            <a:endParaRPr lang="en-US" altLang="zh-CN" dirty="0"/>
          </a:p>
          <a:p>
            <a:r>
              <a:rPr lang="zh-CN" altLang="en-US" dirty="0"/>
              <a:t>过程调用</a:t>
            </a:r>
            <a:endParaRPr lang="en-US" altLang="zh-CN" dirty="0"/>
          </a:p>
          <a:p>
            <a:r>
              <a:rPr lang="zh-CN" altLang="en-US" dirty="0"/>
              <a:t>预分配数组</a:t>
            </a:r>
            <a:endParaRPr lang="en-US" altLang="zh-CN" dirty="0"/>
          </a:p>
          <a:p>
            <a:r>
              <a:rPr lang="zh-CN" altLang="en-US" dirty="0"/>
              <a:t>结构体</a:t>
            </a:r>
            <a:endParaRPr lang="en-US" altLang="zh-CN" dirty="0"/>
          </a:p>
          <a:p>
            <a:r>
              <a:rPr lang="zh-CN" altLang="en-US" dirty="0"/>
              <a:t>溢出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6B42D-A993-4B69-A15C-3FC1940B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BD700-067D-4393-9077-B314028AAA77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68A6D1-24A2-45AE-B874-C243E945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B95BC9-4B79-44CB-8622-7252EFCB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545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CE57F5-5195-4659-81EE-A3521526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入栈和出栈示例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777A61-F171-4FF5-A407-5419270D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4BA9-7CB9-454B-A493-827354C5071C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1171E2-3457-445E-A8F0-DD221A67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F66009-9B45-457B-AFB4-E49FEEAC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F21B96-FC93-4337-E15A-9D5F337C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0" y="1740534"/>
            <a:ext cx="6756201" cy="40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90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32BAF-D91D-495A-9CB0-A230C474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四、算术逻辑类运算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47A31A-D891-447E-B507-3AD3CB049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算术逻辑类运算被分了四类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加载有效地址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一元操作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二元操作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移位操作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05738E-3E03-4E92-B5D6-038FDD2E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DA8B-069C-4ACF-B1C8-25AB3B0C7C95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5DAA08-AB8E-4AB6-AC4E-5BA54109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3B352-07F8-4099-87E5-BB65FAB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46A53D-0322-4A80-BE34-4DF169A1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956" y="2064094"/>
            <a:ext cx="4977488" cy="39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8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32E864-9652-4B4C-8FC3-A072BD94D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、加载有效地址</a:t>
            </a:r>
            <a:r>
              <a:rPr lang="en-US" altLang="zh-CN" dirty="0" err="1"/>
              <a:t>leaq</a:t>
            </a:r>
            <a:endParaRPr lang="en-US" altLang="zh-CN" dirty="0"/>
          </a:p>
          <a:p>
            <a:r>
              <a:rPr lang="en-US" altLang="zh-CN" dirty="0" err="1"/>
              <a:t>Leaq</a:t>
            </a:r>
            <a:r>
              <a:rPr lang="en-US" altLang="zh-CN" dirty="0"/>
              <a:t> </a:t>
            </a:r>
            <a:r>
              <a:rPr lang="en-US" altLang="zh-CN" dirty="0" err="1"/>
              <a:t>Src,Dst</a:t>
            </a:r>
            <a:endParaRPr lang="en-US" altLang="zh-CN" dirty="0"/>
          </a:p>
          <a:p>
            <a:r>
              <a:rPr lang="zh-CN" altLang="en-US" dirty="0"/>
              <a:t>源操作数是地址表达式，但不直接引用内存</a:t>
            </a:r>
            <a:endParaRPr lang="en-US" altLang="zh-CN" dirty="0"/>
          </a:p>
          <a:p>
            <a:r>
              <a:rPr lang="zh-CN" altLang="en-US" dirty="0"/>
              <a:t>目的操作数存放表达式形成的地址</a:t>
            </a:r>
            <a:endParaRPr lang="en-US" altLang="zh-CN" dirty="0"/>
          </a:p>
          <a:p>
            <a:r>
              <a:rPr lang="zh-CN" altLang="en-US" dirty="0"/>
              <a:t>示例</a:t>
            </a:r>
            <a:endParaRPr lang="en-US" altLang="zh-CN" dirty="0"/>
          </a:p>
          <a:p>
            <a:r>
              <a:rPr lang="en-US" altLang="zh-CN" dirty="0" err="1"/>
              <a:t>Leaq</a:t>
            </a:r>
            <a:r>
              <a:rPr lang="en-US" altLang="zh-CN" dirty="0"/>
              <a:t> 7</a:t>
            </a:r>
            <a:r>
              <a:rPr lang="zh-CN" altLang="en-US" dirty="0"/>
              <a:t>（</a:t>
            </a: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zh-CN" altLang="en-US" dirty="0"/>
              <a:t>，</a:t>
            </a: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），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endParaRPr lang="en-US" altLang="zh-CN" dirty="0"/>
          </a:p>
          <a:p>
            <a:r>
              <a:rPr lang="zh-CN" altLang="en-US" dirty="0"/>
              <a:t>若</a:t>
            </a: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zh-CN" altLang="en-US" dirty="0"/>
              <a:t>内容为</a:t>
            </a:r>
            <a:r>
              <a:rPr lang="en-US" altLang="zh-CN" dirty="0"/>
              <a:t>x</a:t>
            </a:r>
            <a:r>
              <a:rPr lang="zh-CN" altLang="en-US" dirty="0"/>
              <a:t>，则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的内容为</a:t>
            </a:r>
            <a:r>
              <a:rPr lang="en-US" altLang="zh-CN" dirty="0"/>
              <a:t>5x+7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E02FAB-10BA-49F0-978C-B76FCE9A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D891-08F5-4B35-BF2F-6DC8F191F365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03E4AE-EED1-45C8-9B85-384B9904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9AADBB-0BFF-4446-A279-DE81017F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99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188E0E-C1D0-43AC-82B5-9CD9A5A87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5023-58B0-41DE-AF75-847357A09B85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67F51E-490A-48F1-8822-90A56462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9EB1F3-BACB-4437-81FB-B130FEA7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EE1A8F2-D10E-420A-9BBC-967A88A5F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程序示例 </a:t>
            </a:r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28961CE7-07BC-4814-A85D-CEE07EDB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21" y="1948475"/>
            <a:ext cx="4333875" cy="1085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A52AD6-8C3D-464B-9B67-3FC09B4E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15" y="3555305"/>
            <a:ext cx="7115175" cy="1924050"/>
          </a:xfrm>
          <a:prstGeom prst="rect">
            <a:avLst/>
          </a:prstGeom>
        </p:spPr>
      </p:pic>
      <p:sp>
        <p:nvSpPr>
          <p:cNvPr id="15" name="标注: 弯曲线形 14">
            <a:extLst>
              <a:ext uri="{FF2B5EF4-FFF2-40B4-BE49-F238E27FC236}">
                <a16:creationId xmlns:a16="http://schemas.microsoft.com/office/drawing/2014/main" id="{54AB8088-BAD4-4C38-AAFF-89761F7BD93C}"/>
              </a:ext>
            </a:extLst>
          </p:cNvPr>
          <p:cNvSpPr/>
          <p:nvPr/>
        </p:nvSpPr>
        <p:spPr>
          <a:xfrm>
            <a:off x="6794921" y="3180151"/>
            <a:ext cx="1634164" cy="9920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699"/>
              <a:gd name="adj6" fmla="val -84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比例因子只能取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44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EFA74B6-36F6-4492-A38E-4869A42E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9D9592-EA0C-46C2-9282-F6371A63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7B6-F9D5-4D0C-B6EE-05BCD50C6B49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1E495B-8E29-4A2C-B51E-F76ED1AA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560224-0905-48C3-B5A0-AB8934C2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2DC295-66DD-492E-B602-8BC51EA5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46" y="1486152"/>
            <a:ext cx="7971886" cy="33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81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4D58676-49A4-4F1B-B960-3E79AF72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、一元操作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一元操作指令只有一个操作数，因此该操作数既是源操作数也是目的操作数，操作数可以是寄存器，也可以是内存地址。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D434B0-D34B-48DE-8D19-22E52ACC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C9EF-B84F-4E89-98C0-E196D1E11E6C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5D2EAB-9029-4AFC-8D35-032360C9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C1231C-40F2-4854-B436-23B7A04A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19968F-8ECB-410A-8753-A4189DEF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56" y="3638820"/>
            <a:ext cx="46577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6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7D2720B-1D4A-4D78-8C73-476AD1B2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、二元操作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二元操作指令包含两个操作数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b="0" dirty="0"/>
              <a:t>第一个操作数是源操作数，可以是立即数、寄存器或者内存地址；</a:t>
            </a:r>
            <a:endParaRPr lang="en-US" altLang="zh-CN" b="0" dirty="0"/>
          </a:p>
          <a:p>
            <a:pPr>
              <a:lnSpc>
                <a:spcPct val="100000"/>
              </a:lnSpc>
            </a:pPr>
            <a:r>
              <a:rPr lang="zh-CN" altLang="en-US" b="0" dirty="0"/>
              <a:t>第二个操作数既是源操作数也是目的操作数，</a:t>
            </a:r>
            <a:endParaRPr lang="en-US" altLang="zh-CN" b="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0" dirty="0"/>
              <a:t> </a:t>
            </a:r>
            <a:r>
              <a:rPr lang="zh-CN" altLang="en-US" b="0" dirty="0"/>
              <a:t>可以是寄存器或者内存地址，但不能是立即数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3F2310-9242-4F1C-B3B6-1564107E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C67AB-9699-4880-AD3F-B7B4F9E27E89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B90E16-D730-4369-89C9-CC60E4CDE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88324A-A28F-4B4A-B337-970F4BD5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694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0032564-2B91-4DC2-AF84-46CEFA4F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181A19-1B91-47B0-A464-60A518CA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EC85-4AF6-43C7-9681-AA820F807489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FD91E6-750A-46CB-8CD8-BE7F7194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BA0B02-9304-4153-A50E-B1D18717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19D7B7-DE3C-40F7-BE30-E784BEADA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35" y="1552305"/>
            <a:ext cx="50482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50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79EE9A0-4F77-4C7F-A5DE-71566757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30C01C-70CC-4418-B150-1F3A9C241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B11F-4AB2-4024-A408-EB16296D8B13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4E66E2-C071-4CBF-920F-4B4929FF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4B60B8-68A6-4E50-B550-1FE4C15E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ED8D4-80BC-478A-A720-FD094326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373440"/>
            <a:ext cx="7168551" cy="511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6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8F445D-B8E8-4A27-AAB6-8AAE0B3CD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4356"/>
            <a:ext cx="7886700" cy="485984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、移位操作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左移指令</a:t>
            </a:r>
            <a:r>
              <a:rPr lang="en-US" altLang="zh-CN" b="0" dirty="0"/>
              <a:t>SAL</a:t>
            </a:r>
            <a:r>
              <a:rPr lang="zh-CN" altLang="en-US" b="0" dirty="0"/>
              <a:t>和</a:t>
            </a:r>
            <a:r>
              <a:rPr lang="en-US" altLang="zh-CN" b="0" dirty="0"/>
              <a:t>SHL</a:t>
            </a:r>
            <a:r>
              <a:rPr lang="zh-CN" altLang="en-US" b="0" dirty="0"/>
              <a:t>，二者的效果是一样的，都是在右边填零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右移指令包括算术右移和逻辑右移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算术右移算术右移需要填符号位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逻辑右移，逻辑右移需要填零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zh-CN" altLang="en-US" b="0" dirty="0"/>
              <a:t>对于移位量</a:t>
            </a:r>
            <a:r>
              <a:rPr lang="en-US" altLang="zh-CN" b="0" dirty="0"/>
              <a:t>k</a:t>
            </a:r>
            <a:r>
              <a:rPr lang="zh-CN" altLang="en-US" b="0" dirty="0"/>
              <a:t>，可以是一个立即数，或者是放在寄存器</a:t>
            </a:r>
            <a:r>
              <a:rPr lang="en-US" altLang="zh-CN" b="0" dirty="0"/>
              <a:t>cl</a:t>
            </a:r>
            <a:r>
              <a:rPr lang="zh-CN" altLang="en-US" b="0" dirty="0"/>
              <a:t>中的数，对于移位指令只允许以特定的寄存器</a:t>
            </a:r>
            <a:r>
              <a:rPr lang="en-US" altLang="zh-CN" b="0" dirty="0"/>
              <a:t>cl</a:t>
            </a:r>
            <a:r>
              <a:rPr lang="zh-CN" altLang="en-US" b="0" dirty="0"/>
              <a:t>作为操作数，其他寄存器不行，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CC98B9-61E0-4435-9314-C38CF76E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CB9EF-DDB8-4909-AFA1-D6FBEBCAB243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95F7EE-7B47-4C98-88EF-43EE1DC0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283CA5-FB1C-4707-A388-CE017794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75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503EF-D828-45EF-B1E9-17C48FD6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intel</a:t>
            </a:r>
            <a:r>
              <a:rPr lang="zh-CN" altLang="en-US" dirty="0"/>
              <a:t>处理器的发展历史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DA251C-2668-44BB-9159-A21F342A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23838" indent="-223838" defTabSz="895350">
              <a:buNone/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i="1" dirty="0">
                <a:solidFill>
                  <a:srgbClr val="C00000"/>
                </a:solidFill>
              </a:rPr>
              <a:t>Name	Date	Transistors	MHz</a:t>
            </a:r>
          </a:p>
          <a:p>
            <a:pPr marL="223838" indent="-223838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8086	1978	29K	5-10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First 16-bit Intel processor.  Basis for IBM PC &amp; DOS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1MB address space</a:t>
            </a:r>
          </a:p>
          <a:p>
            <a:pPr marL="223838" indent="-223838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386	1985	275K	16-33	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First 32 bit Intel processor , referred to as IA32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Added “flat addressing”, capable of running Unix</a:t>
            </a:r>
          </a:p>
          <a:p>
            <a:pPr marL="160338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Pentium 4E	2004	125M	2800-3800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First 64-bit Intel x86 processor, referred to as x86-64</a:t>
            </a:r>
          </a:p>
          <a:p>
            <a:pPr marL="160338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Core 2	2006	291M	1060-3500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First multi-core Intel processor</a:t>
            </a:r>
          </a:p>
          <a:p>
            <a:pPr marL="160338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Core i7	2008	731M	1700-3900</a:t>
            </a:r>
          </a:p>
          <a:p>
            <a:pPr marL="560388" lvl="1" indent="-222250" defTabSz="895350">
              <a:tabLst>
                <a:tab pos="2055813" algn="l"/>
                <a:tab pos="3884613" algn="l"/>
                <a:tab pos="5946775" algn="l"/>
              </a:tabLst>
            </a:pPr>
            <a:r>
              <a:rPr lang="en-US" altLang="zh-CN" dirty="0"/>
              <a:t>Four cores (our shark machines)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6AD47E-DA93-4FC6-A1EF-41FB1E74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F63E-0782-4A80-A80D-6D1D7477267D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D65D1-22A4-4E1A-839B-59B17F55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10E58-97E8-483C-BFAA-CCF20598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082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A063EF-3E06-4A04-A5F9-402BE8B6A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算术类操作示例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1FF69F-445B-4953-90F5-D9B480F9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1B19-556C-4A85-9F1D-7D4F8870A632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360C1A-2F0A-47DC-AAA0-0F68E0FD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FEEEB4-A436-45CF-8E34-91AE499B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5800C1-DD9B-4429-A409-6B06CE09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552305"/>
            <a:ext cx="5330940" cy="46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08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8EA7309-D11B-4371-B6C7-31B9EE96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五、控制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59010D-3DBD-46E0-AE33-2417871B8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程序的基本结构中包括顺序、分支和循环。</a:t>
            </a:r>
            <a:endParaRPr lang="en-US" altLang="zh-CN" dirty="0"/>
          </a:p>
          <a:p>
            <a:r>
              <a:rPr lang="zh-CN" altLang="en-US" dirty="0"/>
              <a:t>机器代码提供了两个机制来实现操作顺序的改变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条件码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跳转指令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5D5B9-59D4-406C-9CF0-02B2E605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5990-0A2D-4365-B0C0-CBED5B549363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AB67B-43B8-471D-8B7A-93D64DCF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7C079-0841-492B-8754-409299ED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11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28FCF3-4D7E-4516-A89C-1C9D878EB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、条件码</a:t>
            </a:r>
            <a:endParaRPr lang="en-US" altLang="zh-CN" dirty="0"/>
          </a:p>
          <a:p>
            <a:r>
              <a:rPr lang="zh-CN" altLang="en-US" dirty="0"/>
              <a:t>程序执行的状态信息</a:t>
            </a:r>
            <a:endParaRPr lang="en-US" altLang="zh-CN" dirty="0"/>
          </a:p>
          <a:p>
            <a:pPr lvl="1"/>
            <a:r>
              <a:rPr lang="zh-CN" altLang="en-US" dirty="0"/>
              <a:t>临时数据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( </a:t>
            </a:r>
            <a:r>
              <a:rPr lang="en-US" altLang="zh-CN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altLang="zh-CN" dirty="0" err="1"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r>
              <a:rPr lang="en-US" altLang="zh-CN" dirty="0"/>
              <a:t>, … )</a:t>
            </a:r>
          </a:p>
          <a:p>
            <a:pPr lvl="1"/>
            <a:r>
              <a:rPr lang="zh-CN" altLang="en-US" dirty="0"/>
              <a:t>运行时堆栈的位置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( </a:t>
            </a:r>
            <a:r>
              <a:rPr lang="en-US" altLang="zh-CN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altLang="zh-CN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r>
              <a:rPr lang="en-US" altLang="zh-CN" dirty="0"/>
              <a:t> )</a:t>
            </a:r>
          </a:p>
          <a:p>
            <a:pPr lvl="1"/>
            <a:r>
              <a:rPr lang="zh-CN" altLang="en-US" dirty="0"/>
              <a:t>当前指令的位置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( </a:t>
            </a:r>
            <a:r>
              <a:rPr lang="en-US" altLang="zh-CN" dirty="0">
                <a:latin typeface="Courier New Bold" charset="0"/>
                <a:cs typeface="Courier New Bold" charset="0"/>
                <a:sym typeface="Courier New Bold" charset="0"/>
              </a:rPr>
              <a:t>%rip</a:t>
            </a:r>
            <a:r>
              <a:rPr lang="en-US" altLang="zh-CN" dirty="0"/>
              <a:t>, … )</a:t>
            </a:r>
          </a:p>
          <a:p>
            <a:pPr lvl="1"/>
            <a:r>
              <a:rPr lang="zh-CN" altLang="en-US" dirty="0"/>
              <a:t>状态字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( </a:t>
            </a:r>
            <a:r>
              <a:rPr lang="en-US" altLang="zh-CN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CF, ZF, SF, OF</a:t>
            </a:r>
            <a:r>
              <a:rPr lang="en-US" altLang="zh-CN" dirty="0"/>
              <a:t> 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155331-89CB-49E3-92EE-EE2D039D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E2FF-B5E2-4CA2-A9AB-3598D96500E9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AE8197-1128-4B4F-9045-D0C89FBB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EEE15-5AC3-44E6-8AFD-B5B2BBF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96B3C2D-83AD-42D1-A683-30F71F1B631F}"/>
              </a:ext>
            </a:extLst>
          </p:cNvPr>
          <p:cNvSpPr>
            <a:spLocks/>
          </p:cNvSpPr>
          <p:nvPr/>
        </p:nvSpPr>
        <p:spPr bwMode="auto">
          <a:xfrm>
            <a:off x="4440893" y="4855234"/>
            <a:ext cx="2057400" cy="308610"/>
          </a:xfrm>
          <a:prstGeom prst="rect">
            <a:avLst/>
          </a:prstGeom>
          <a:solidFill>
            <a:srgbClr val="D6D6F4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%rip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1CBD76D-621E-4BB0-ABE9-9C9F16A95AA8}"/>
              </a:ext>
            </a:extLst>
          </p:cNvPr>
          <p:cNvSpPr>
            <a:spLocks/>
          </p:cNvSpPr>
          <p:nvPr/>
        </p:nvSpPr>
        <p:spPr bwMode="auto">
          <a:xfrm>
            <a:off x="4440893" y="1273834"/>
            <a:ext cx="1026974" cy="384721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Registers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728A821-D03E-4452-9379-049229DBAD19}"/>
              </a:ext>
            </a:extLst>
          </p:cNvPr>
          <p:cNvSpPr>
            <a:spLocks/>
          </p:cNvSpPr>
          <p:nvPr/>
        </p:nvSpPr>
        <p:spPr bwMode="auto">
          <a:xfrm>
            <a:off x="1955321" y="5083834"/>
            <a:ext cx="1898650" cy="3810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Current stack top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CB20364-3BCB-43CD-9979-838D94902DC1}"/>
              </a:ext>
            </a:extLst>
          </p:cNvPr>
          <p:cNvSpPr>
            <a:spLocks/>
          </p:cNvSpPr>
          <p:nvPr/>
        </p:nvSpPr>
        <p:spPr bwMode="auto">
          <a:xfrm>
            <a:off x="6650693" y="4779034"/>
            <a:ext cx="2063750" cy="3810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Instruction pointer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7514186-400E-41FA-A733-4AF933EEBA12}"/>
              </a:ext>
            </a:extLst>
          </p:cNvPr>
          <p:cNvSpPr>
            <a:spLocks/>
          </p:cNvSpPr>
          <p:nvPr/>
        </p:nvSpPr>
        <p:spPr bwMode="auto">
          <a:xfrm>
            <a:off x="4459943" y="5464834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CF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D16C6A83-0C86-425A-B33B-9A72E802DB24}"/>
              </a:ext>
            </a:extLst>
          </p:cNvPr>
          <p:cNvSpPr>
            <a:spLocks/>
          </p:cNvSpPr>
          <p:nvPr/>
        </p:nvSpPr>
        <p:spPr bwMode="auto">
          <a:xfrm>
            <a:off x="5133043" y="5464834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ZF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C1E6EFAF-3ECB-462E-B9A5-A79F5D0E971D}"/>
              </a:ext>
            </a:extLst>
          </p:cNvPr>
          <p:cNvSpPr>
            <a:spLocks/>
          </p:cNvSpPr>
          <p:nvPr/>
        </p:nvSpPr>
        <p:spPr bwMode="auto">
          <a:xfrm>
            <a:off x="5806143" y="5464834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SF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8DFE75ED-7C42-4431-80A2-825EBB5A266C}"/>
              </a:ext>
            </a:extLst>
          </p:cNvPr>
          <p:cNvSpPr>
            <a:spLocks/>
          </p:cNvSpPr>
          <p:nvPr/>
        </p:nvSpPr>
        <p:spPr bwMode="auto">
          <a:xfrm>
            <a:off x="6479243" y="5464834"/>
            <a:ext cx="533400" cy="533400"/>
          </a:xfrm>
          <a:prstGeom prst="rect">
            <a:avLst/>
          </a:prstGeom>
          <a:solidFill>
            <a:srgbClr val="C5FEB8"/>
          </a:solidFill>
          <a:ln w="2556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OF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5E23A87D-B618-4AE7-A59A-176100E9D207}"/>
              </a:ext>
            </a:extLst>
          </p:cNvPr>
          <p:cNvSpPr>
            <a:spLocks/>
          </p:cNvSpPr>
          <p:nvPr/>
        </p:nvSpPr>
        <p:spPr bwMode="auto">
          <a:xfrm>
            <a:off x="7163909" y="5464834"/>
            <a:ext cx="1801812" cy="4445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/>
            <a:r>
              <a:rPr lang="en-US" sz="2000" dirty="0">
                <a:solidFill>
                  <a:srgbClr val="C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Condition codes</a:t>
            </a:r>
          </a:p>
        </p:txBody>
      </p:sp>
      <p:grpSp>
        <p:nvGrpSpPr>
          <p:cNvPr id="17" name="Group 25">
            <a:extLst>
              <a:ext uri="{FF2B5EF4-FFF2-40B4-BE49-F238E27FC236}">
                <a16:creationId xmlns:a16="http://schemas.microsoft.com/office/drawing/2014/main" id="{5DBE20F4-B530-450B-AA8D-B4250F65FB31}"/>
              </a:ext>
            </a:extLst>
          </p:cNvPr>
          <p:cNvGrpSpPr/>
          <p:nvPr/>
        </p:nvGrpSpPr>
        <p:grpSpPr>
          <a:xfrm>
            <a:off x="4440893" y="1731034"/>
            <a:ext cx="4296229" cy="2743200"/>
            <a:chOff x="762000" y="1143000"/>
            <a:chExt cx="7518400" cy="4800600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AA222D18-5C77-454C-ACFA-89B6E684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%rsp</a:t>
              </a:r>
            </a:p>
          </p:txBody>
        </p:sp>
        <p:sp>
          <p:nvSpPr>
            <p:cNvPr id="20" name="Rectangle 22">
              <a:extLst>
                <a:ext uri="{FF2B5EF4-FFF2-40B4-BE49-F238E27FC236}">
                  <a16:creationId xmlns:a16="http://schemas.microsoft.com/office/drawing/2014/main" id="{C1ABC457-3B9E-4C7E-9A85-A71432580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69A6BF23-0B9B-4165-8821-99402C688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9D2D34C7-7A13-469B-A6D4-B8388A94C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%r10</a:t>
              </a:r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21D310D0-CB32-4FDD-B434-666906A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%r11</a:t>
              </a:r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D7A54B99-640A-4AB5-A2A4-D9061D88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%r12</a:t>
              </a:r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07FD3D43-2267-4B0B-8EA1-50179A5D9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%r13</a:t>
              </a:r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BA107D63-7026-4CB5-A2B9-5F2267E5C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%r14</a:t>
              </a:r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752FF701-703D-45B6-B60C-7FECE4005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%r15</a:t>
              </a: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9E38832A-A184-41BA-8C48-B54F39309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rax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FADEED54-AE93-4590-9353-94A46A7F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rbx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9AA195CF-1A10-4A58-B5E2-FB7797BE6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%rcx</a:t>
              </a: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77B4CF2C-7384-458A-AEBE-0EA41525E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%rdx</a:t>
              </a:r>
            </a:p>
          </p:txBody>
        </p:sp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E56E1E8E-F297-4D12-8EB8-3AC65C58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%rsi</a:t>
              </a:r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90702433-F240-43AE-AAF7-C244506DA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%rdi</a:t>
              </a:r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1726AF91-7BD4-4487-8D9C-5B9FC870F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l"/>
              <a:r>
                <a:rPr lang="en-US" sz="180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%rbp</a:t>
              </a:r>
            </a:p>
          </p:txBody>
        </p:sp>
      </p:grpSp>
      <p:cxnSp>
        <p:nvCxnSpPr>
          <p:cNvPr id="18" name="Straight Arrow Connector 2">
            <a:extLst>
              <a:ext uri="{FF2B5EF4-FFF2-40B4-BE49-F238E27FC236}">
                <a16:creationId xmlns:a16="http://schemas.microsoft.com/office/drawing/2014/main" id="{064630DF-AEA0-4D33-A289-F71AB03C5BFB}"/>
              </a:ext>
            </a:extLst>
          </p:cNvPr>
          <p:cNvCxnSpPr>
            <a:endCxn id="19" idx="1"/>
          </p:cNvCxnSpPr>
          <p:nvPr/>
        </p:nvCxnSpPr>
        <p:spPr bwMode="auto">
          <a:xfrm flipV="1">
            <a:off x="3631721" y="3973491"/>
            <a:ext cx="809172" cy="118654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63459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511C0B-2EAB-42BD-9D76-B09167410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4356"/>
            <a:ext cx="7566444" cy="502374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0" dirty="0"/>
              <a:t>条件码寄存器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pPr lvl="1">
              <a:lnSpc>
                <a:spcPct val="120000"/>
              </a:lnSpc>
            </a:pPr>
            <a:r>
              <a:rPr lang="en-US" altLang="zh-CN" b="0" dirty="0"/>
              <a:t>CF</a:t>
            </a:r>
            <a:r>
              <a:rPr lang="zh-CN" altLang="en-US" b="0" dirty="0"/>
              <a:t>：进位标志，当</a:t>
            </a:r>
            <a:r>
              <a:rPr lang="en-US" altLang="zh-CN" b="0" dirty="0"/>
              <a:t>CPU</a:t>
            </a:r>
            <a:r>
              <a:rPr lang="zh-CN" altLang="en-US" b="0" dirty="0"/>
              <a:t>最近执行的一条指令最高位产生了进位时，进位标志</a:t>
            </a:r>
            <a:r>
              <a:rPr lang="en-US" altLang="zh-CN" b="0" dirty="0"/>
              <a:t>(CF</a:t>
            </a:r>
            <a:r>
              <a:rPr lang="zh-CN" altLang="en-US" b="0" dirty="0"/>
              <a:t>）会被置为</a:t>
            </a:r>
            <a:r>
              <a:rPr lang="en-US" altLang="zh-CN" b="0" dirty="0"/>
              <a:t>1</a:t>
            </a:r>
            <a:r>
              <a:rPr lang="zh-CN" altLang="en-US" b="0" dirty="0"/>
              <a:t>，它可以用来检查无符号数操作的溢出。</a:t>
            </a:r>
            <a:endParaRPr lang="en-US" altLang="zh-CN" b="0" dirty="0"/>
          </a:p>
          <a:p>
            <a:pPr lvl="1">
              <a:lnSpc>
                <a:spcPct val="120000"/>
              </a:lnSpc>
            </a:pPr>
            <a:r>
              <a:rPr lang="en-US" altLang="zh-CN" b="0" dirty="0"/>
              <a:t>ZF</a:t>
            </a:r>
            <a:r>
              <a:rPr lang="zh-CN" altLang="en-US" b="0" dirty="0"/>
              <a:t>：零标志，当最近操作的结果等于零时，零标志</a:t>
            </a:r>
            <a:r>
              <a:rPr lang="en-US" altLang="zh-CN" b="0" dirty="0"/>
              <a:t>(ZF)</a:t>
            </a:r>
            <a:r>
              <a:rPr lang="zh-CN" altLang="en-US" b="0" dirty="0"/>
              <a:t>会被置</a:t>
            </a:r>
            <a:r>
              <a:rPr lang="en-US" altLang="zh-CN" b="0" dirty="0"/>
              <a:t>1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 lvl="1">
              <a:lnSpc>
                <a:spcPct val="120000"/>
              </a:lnSpc>
            </a:pPr>
            <a:r>
              <a:rPr lang="en-US" altLang="zh-CN" b="0" dirty="0"/>
              <a:t>SF</a:t>
            </a:r>
            <a:r>
              <a:rPr lang="zh-CN" altLang="en-US" b="0" dirty="0"/>
              <a:t>：符号标志，当最近的操作结果小于零时，符号标志</a:t>
            </a:r>
            <a:r>
              <a:rPr lang="en-US" altLang="zh-CN" b="0" dirty="0"/>
              <a:t>(SF)</a:t>
            </a:r>
            <a:r>
              <a:rPr lang="zh-CN" altLang="en-US" b="0" dirty="0"/>
              <a:t>会被置</a:t>
            </a:r>
            <a:r>
              <a:rPr lang="en-US" altLang="zh-CN" b="0" dirty="0"/>
              <a:t>1  </a:t>
            </a:r>
          </a:p>
          <a:p>
            <a:pPr lvl="1">
              <a:lnSpc>
                <a:spcPct val="120000"/>
              </a:lnSpc>
            </a:pPr>
            <a:r>
              <a:rPr lang="en-US" altLang="zh-CN" b="0" dirty="0"/>
              <a:t>OF</a:t>
            </a:r>
            <a:r>
              <a:rPr lang="zh-CN" altLang="en-US" b="0" dirty="0"/>
              <a:t>：溢出标志，针对有符号数，最近的操作导致正溢出或者负溢出时溢出标志</a:t>
            </a:r>
            <a:r>
              <a:rPr lang="en-US" altLang="zh-CN" b="0" dirty="0"/>
              <a:t>(OF)</a:t>
            </a:r>
            <a:r>
              <a:rPr lang="zh-CN" altLang="en-US" b="0" dirty="0"/>
              <a:t>会被置</a:t>
            </a:r>
            <a:r>
              <a:rPr lang="en-US" altLang="zh-CN" b="0" dirty="0"/>
              <a:t>1</a:t>
            </a:r>
            <a:r>
              <a:rPr lang="zh-CN" altLang="en-US" b="0" dirty="0"/>
              <a:t>。</a:t>
            </a:r>
          </a:p>
          <a:p>
            <a:endParaRPr lang="en-US" altLang="zh-CN" b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2B0223-74A2-4E55-B6AE-DC78C6BB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8B60-5DD9-4F5B-87AF-90244BE98D8A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0023B5-26E4-46CB-80FD-95993DFE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9A6208-4266-4342-9F12-EC267599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43</a:t>
            </a:fld>
            <a:endParaRPr lang="zh-CN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EA4A408D-9627-4E17-892F-B2E969059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108576"/>
              </p:ext>
            </p:extLst>
          </p:nvPr>
        </p:nvGraphicFramePr>
        <p:xfrm>
          <a:off x="1239328" y="1454923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7844109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448040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454902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7088919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572355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OF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005671"/>
                  </a:ext>
                </a:extLst>
              </a:tr>
            </a:tbl>
          </a:graphicData>
        </a:graphic>
      </p:graphicFrame>
      <p:sp>
        <p:nvSpPr>
          <p:cNvPr id="8" name="左大括号 7">
            <a:extLst>
              <a:ext uri="{FF2B5EF4-FFF2-40B4-BE49-F238E27FC236}">
                <a16:creationId xmlns:a16="http://schemas.microsoft.com/office/drawing/2014/main" id="{E3612BB5-BAE8-48F4-B8D8-91FB56693E13}"/>
              </a:ext>
            </a:extLst>
          </p:cNvPr>
          <p:cNvSpPr/>
          <p:nvPr/>
        </p:nvSpPr>
        <p:spPr>
          <a:xfrm rot="16200000">
            <a:off x="1756015" y="1566204"/>
            <a:ext cx="171988" cy="6809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0B7E1F-4C6F-45E8-B3E6-5A86D4AEDA50}"/>
              </a:ext>
            </a:extLst>
          </p:cNvPr>
          <p:cNvSpPr txBox="1"/>
          <p:nvPr/>
        </p:nvSpPr>
        <p:spPr>
          <a:xfrm>
            <a:off x="1561920" y="2078967"/>
            <a:ext cx="68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1bit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204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566BD52-0CAE-4379-853C-8D0AD8B4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4357"/>
            <a:ext cx="807540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条件码示例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 </a:t>
            </a:r>
            <a:r>
              <a:rPr lang="en-US" altLang="zh-CN" dirty="0" err="1">
                <a:cs typeface="Courier New Bold" charset="0"/>
                <a:sym typeface="Courier New Bold" charset="0"/>
              </a:rPr>
              <a:t>addq</a:t>
            </a:r>
            <a:r>
              <a:rPr lang="en-US" altLang="zh-CN" dirty="0"/>
              <a:t> </a:t>
            </a:r>
            <a:r>
              <a:rPr lang="en-US" altLang="zh-CN" dirty="0" err="1">
                <a:cs typeface="Calibri Italic" charset="0"/>
                <a:sym typeface="Calibri Italic" charset="0"/>
              </a:rPr>
              <a:t>Src</a:t>
            </a:r>
            <a:r>
              <a:rPr lang="en-US" altLang="zh-CN" dirty="0" err="1"/>
              <a:t>,</a:t>
            </a:r>
            <a:r>
              <a:rPr lang="en-US" altLang="zh-CN" dirty="0" err="1">
                <a:cs typeface="Calibri Italic" charset="0"/>
                <a:sym typeface="Calibri Italic" charset="0"/>
              </a:rPr>
              <a:t>Dest</a:t>
            </a:r>
            <a:r>
              <a:rPr lang="en-US" altLang="zh-CN" dirty="0"/>
              <a:t>     </a:t>
            </a:r>
            <a:r>
              <a:rPr lang="en-US" altLang="zh-CN" dirty="0">
                <a:cs typeface="Courier New Bold" charset="0"/>
                <a:sym typeface="Courier New Bold" charset="0"/>
              </a:rPr>
              <a:t>t = </a:t>
            </a:r>
            <a:r>
              <a:rPr lang="en-US" altLang="zh-CN" dirty="0" err="1">
                <a:cs typeface="Courier New Bold" charset="0"/>
                <a:sym typeface="Courier New Bold" charset="0"/>
              </a:rPr>
              <a:t>a+b</a:t>
            </a:r>
            <a:endParaRPr lang="en-US" altLang="zh-CN" dirty="0"/>
          </a:p>
          <a:p>
            <a:pPr marL="317500" lvl="1" indent="0">
              <a:lnSpc>
                <a:spcPct val="100000"/>
              </a:lnSpc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altLang="zh-CN" dirty="0">
                <a:cs typeface="Calibri Bold" charset="0"/>
                <a:sym typeface="Calibri Bold" charset="0"/>
              </a:rPr>
              <a:t>CF  </a:t>
            </a:r>
            <a:r>
              <a:rPr lang="zh-CN" altLang="en-US" dirty="0">
                <a:cs typeface="Calibri Bold" charset="0"/>
                <a:sym typeface="Calibri Bold" charset="0"/>
              </a:rPr>
              <a:t>最高位有进位（无符号数溢出）</a:t>
            </a:r>
            <a:endParaRPr lang="en-US" altLang="zh-CN" dirty="0">
              <a:cs typeface="Calibri Bold" charset="0"/>
              <a:sym typeface="Calibri Bold" charset="0"/>
            </a:endParaRPr>
          </a:p>
          <a:p>
            <a:pPr marL="317500" lvl="1" indent="0">
              <a:lnSpc>
                <a:spcPct val="100000"/>
              </a:lnSpc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altLang="zh-CN" dirty="0">
                <a:cs typeface="Calibri Bold" charset="0"/>
                <a:sym typeface="Calibri Bold" charset="0"/>
              </a:rPr>
              <a:t>ZF  if </a:t>
            </a:r>
            <a:r>
              <a:rPr lang="en-US" altLang="zh-CN" dirty="0">
                <a:cs typeface="Courier New Bold" charset="0"/>
                <a:sym typeface="Courier New Bold" charset="0"/>
              </a:rPr>
              <a:t>t == 0</a:t>
            </a:r>
            <a:endParaRPr lang="en-US" altLang="zh-CN" dirty="0"/>
          </a:p>
          <a:p>
            <a:pPr marL="317500" lvl="1" indent="0">
              <a:lnSpc>
                <a:spcPct val="100000"/>
              </a:lnSpc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altLang="zh-CN" dirty="0">
                <a:cs typeface="Calibri Bold" charset="0"/>
                <a:sym typeface="Calibri Bold" charset="0"/>
              </a:rPr>
              <a:t>SF  </a:t>
            </a:r>
            <a:r>
              <a:rPr lang="en-US" altLang="zh-CN" dirty="0"/>
              <a:t>if </a:t>
            </a:r>
            <a:r>
              <a:rPr lang="en-US" altLang="zh-CN" dirty="0">
                <a:cs typeface="Courier New Bold" charset="0"/>
                <a:sym typeface="Courier New Bold" charset="0"/>
              </a:rPr>
              <a:t>t &lt; 0</a:t>
            </a:r>
            <a:r>
              <a:rPr lang="en-US" altLang="zh-CN" dirty="0"/>
              <a:t> (as signed)</a:t>
            </a:r>
          </a:p>
          <a:p>
            <a:pPr marL="317500" lvl="1" indent="0">
              <a:lnSpc>
                <a:spcPct val="100000"/>
              </a:lnSpc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altLang="zh-CN" dirty="0">
                <a:cs typeface="Calibri Bold" charset="0"/>
                <a:sym typeface="Calibri Bold" charset="0"/>
              </a:rPr>
              <a:t>OF  </a:t>
            </a:r>
            <a:r>
              <a:rPr lang="en-US" altLang="zh-CN" dirty="0"/>
              <a:t>if</a:t>
            </a:r>
            <a:r>
              <a:rPr lang="en-US" altLang="zh-CN" dirty="0">
                <a:cs typeface="Courier New Bold" charset="0"/>
                <a:sym typeface="Courier New Bold" charset="0"/>
              </a:rPr>
              <a:t>(a&gt;0 &amp;&amp; b&gt;0 &amp;&amp; t&lt;0) || (a&lt;0 &amp;&amp; b&lt;0 &amp;&amp; t&gt;=0)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altLang="zh-CN" dirty="0"/>
              <a:t>    </a:t>
            </a:r>
            <a:r>
              <a:rPr lang="zh-CN" altLang="en-US" dirty="0"/>
              <a:t>（正溢出或者负溢出）</a:t>
            </a:r>
            <a:endParaRPr lang="en-US" altLang="zh-CN" dirty="0"/>
          </a:p>
          <a:p>
            <a:pPr>
              <a:lnSpc>
                <a:spcPct val="100000"/>
              </a:lnSpc>
              <a:tabLst>
                <a:tab pos="1225550" algn="l"/>
                <a:tab pos="4060825" algn="l"/>
                <a:tab pos="1225550" algn="l"/>
                <a:tab pos="4060825" algn="l"/>
              </a:tabLst>
            </a:pPr>
            <a:r>
              <a:rPr lang="en-US" altLang="zh-CN" dirty="0" err="1"/>
              <a:t>Leaq</a:t>
            </a:r>
            <a:r>
              <a:rPr lang="zh-CN" altLang="en-US" dirty="0"/>
              <a:t>对条件码不起作用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F9AC5A-C145-4C07-A691-79DD01C59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A70D3-07BA-4578-86DB-C764EDF69157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33EC34-E78B-4630-B12A-AA7B4A7E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DA10B0-B42D-4502-B2F7-FBEE1DA8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E62B72C-7406-4BD1-ADBC-976DC4F01407}"/>
              </a:ext>
            </a:extLst>
          </p:cNvPr>
          <p:cNvSpPr/>
          <p:nvPr/>
        </p:nvSpPr>
        <p:spPr>
          <a:xfrm>
            <a:off x="3605841" y="1755476"/>
            <a:ext cx="629728" cy="18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34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3D8654B-9043-41A7-AEF1-A6BFFCA3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设置条件码</a:t>
            </a:r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3A79FD-E6E4-4E90-AC6E-06BD4CBE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E6563-84C0-4DE5-95EB-6CACEF1A7AB0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87E3C1-A79B-4068-B8D0-5F6CB525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CEB54A-8B33-4C73-864A-54873508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B60961-559F-470C-A88C-C9E43213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8" y="1552306"/>
            <a:ext cx="3944521" cy="317496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CFEC636-938E-4B8F-B653-E64B2EB039D1}"/>
              </a:ext>
            </a:extLst>
          </p:cNvPr>
          <p:cNvCxnSpPr>
            <a:cxnSpLocks/>
          </p:cNvCxnSpPr>
          <p:nvPr/>
        </p:nvCxnSpPr>
        <p:spPr>
          <a:xfrm>
            <a:off x="403528" y="2036490"/>
            <a:ext cx="39002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B902709D-004B-4B67-89FC-B170235D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95" y="1552306"/>
            <a:ext cx="3822809" cy="31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8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08FB29B-B65A-40B0-B89A-7417421C7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、访问条件码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8DC0FF-6141-4DBA-B4C0-37670450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29C8-2085-47BF-AE7B-B797931BB0E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8B6B48-3E98-40DD-AF89-A7ED2999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6F1217-D2F2-411E-99EE-2CBBF43B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5443D2-BB48-4407-8992-EB34DECD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29" y="1648095"/>
            <a:ext cx="62837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4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C6667D3-130F-42B0-966D-7D610F75E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02" y="954357"/>
            <a:ext cx="7886700" cy="4351338"/>
          </a:xfrm>
        </p:spPr>
        <p:txBody>
          <a:bodyPr/>
          <a:lstStyle/>
          <a:p>
            <a:r>
              <a:rPr lang="zh-CN" altLang="en-US" dirty="0"/>
              <a:t>条件码访问示例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AFAFCF-031C-4459-8EB5-D049DBA1F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7935-CDC8-4804-BA54-EFC7A7A946D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873C8A-36D4-419E-A3D6-471235A1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49BBEB-8DC1-4E1B-81E3-7A5D1F8A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058A1E-8A0D-4D1E-9707-1334EE2E9C89}"/>
              </a:ext>
            </a:extLst>
          </p:cNvPr>
          <p:cNvSpPr txBox="1"/>
          <p:nvPr/>
        </p:nvSpPr>
        <p:spPr>
          <a:xfrm>
            <a:off x="813041" y="1664269"/>
            <a:ext cx="2922197" cy="1200329"/>
          </a:xfrm>
          <a:prstGeom prst="rect">
            <a:avLst/>
          </a:prstGeom>
          <a:solidFill>
            <a:srgbClr val="FFFFCC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int </a:t>
            </a:r>
            <a:r>
              <a:rPr lang="en-US" altLang="zh-CN" sz="1800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gt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 (long a, long b)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  return a == b;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9F40A7-57F4-4112-9983-CE3E1C6996FA}"/>
              </a:ext>
            </a:extLst>
          </p:cNvPr>
          <p:cNvSpPr txBox="1"/>
          <p:nvPr/>
        </p:nvSpPr>
        <p:spPr>
          <a:xfrm>
            <a:off x="726778" y="3393238"/>
            <a:ext cx="4820008" cy="1200329"/>
          </a:xfrm>
          <a:prstGeom prst="rect">
            <a:avLst/>
          </a:prstGeom>
          <a:solidFill>
            <a:srgbClr val="FFFFCC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>
              <a:tabLst>
                <a:tab pos="514350" algn="l"/>
                <a:tab pos="2801938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cmpq   %rsi, %rdi   # Compare 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a</a:t>
            </a:r>
            <a:r>
              <a:rPr lang="cs-CZ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: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b</a:t>
            </a:r>
          </a:p>
          <a:p>
            <a:pPr algn="l">
              <a:tabLst>
                <a:tab pos="514350" algn="l"/>
                <a:tab pos="2801938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setg   %al          # Set when </a:t>
            </a:r>
            <a:r>
              <a:rPr lang="en-US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=</a:t>
            </a:r>
          </a:p>
          <a:p>
            <a:pPr algn="l">
              <a:tabLst>
                <a:tab pos="514350" algn="l"/>
                <a:tab pos="2801938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movzbl %al, %eax    # Zero rest of %rax</a:t>
            </a:r>
          </a:p>
          <a:p>
            <a:pPr algn="l">
              <a:tabLst>
                <a:tab pos="514350" algn="l"/>
                <a:tab pos="2801938" algn="l"/>
                <a:tab pos="3086100" algn="l"/>
                <a:tab pos="3086100" algn="l"/>
                <a:tab pos="3086100" algn="l"/>
                <a:tab pos="3086100" algn="l"/>
              </a:tabLst>
            </a:pPr>
            <a:r>
              <a:rPr lang="cs-CZ" altLang="zh-CN" sz="1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" pitchFamily="49" charset="0"/>
                <a:sym typeface="Courier New Bold" charset="0"/>
              </a:rPr>
              <a:t>ret</a:t>
            </a:r>
            <a:endParaRPr lang="en-US" altLang="zh-CN" sz="1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ourier New" pitchFamily="49" charset="0"/>
              <a:sym typeface="Courier New Bold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9703982-2ED1-4850-BEB6-EAB1526A4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70599"/>
              </p:ext>
            </p:extLst>
          </p:nvPr>
        </p:nvGraphicFramePr>
        <p:xfrm>
          <a:off x="4882553" y="1552305"/>
          <a:ext cx="33528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rdi</a:t>
                      </a:r>
                      <a:endParaRPr lang="en-US" b="1" i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alibri"/>
                        </a:rPr>
                        <a:t>Argument </a:t>
                      </a:r>
                      <a:r>
                        <a:rPr lang="en-US" altLang="zh-CN" b="1" i="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a</a:t>
                      </a:r>
                      <a:endParaRPr lang="en-US" b="1" i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rsi</a:t>
                      </a:r>
                      <a:endParaRPr lang="en-US" b="1" i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alibri"/>
                        </a:rPr>
                        <a:t>Argument </a:t>
                      </a:r>
                      <a:r>
                        <a:rPr lang="en-US" altLang="zh-CN" b="1" i="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b</a:t>
                      </a:r>
                      <a:endParaRPr lang="en-US" b="1" i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rax</a:t>
                      </a:r>
                      <a:endParaRPr lang="en-US" b="1" i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2E709199-6854-4FCE-9692-132DFD697B78}"/>
              </a:ext>
            </a:extLst>
          </p:cNvPr>
          <p:cNvSpPr/>
          <p:nvPr/>
        </p:nvSpPr>
        <p:spPr>
          <a:xfrm>
            <a:off x="5407281" y="3543970"/>
            <a:ext cx="457200" cy="11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9D055A-359F-48CA-8741-CA160998EE28}"/>
              </a:ext>
            </a:extLst>
          </p:cNvPr>
          <p:cNvSpPr txBox="1"/>
          <p:nvPr/>
        </p:nvSpPr>
        <p:spPr>
          <a:xfrm>
            <a:off x="5814204" y="3393238"/>
            <a:ext cx="70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a-b</a:t>
            </a:r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65F9A698-9EE7-46C4-BCA5-C811551C76FE}"/>
              </a:ext>
            </a:extLst>
          </p:cNvPr>
          <p:cNvSpPr/>
          <p:nvPr/>
        </p:nvSpPr>
        <p:spPr>
          <a:xfrm>
            <a:off x="5417477" y="3815175"/>
            <a:ext cx="1296840" cy="11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ECA2A3A-70B7-4271-863D-1DDB6F9ED819}"/>
              </a:ext>
            </a:extLst>
          </p:cNvPr>
          <p:cNvGrpSpPr/>
          <p:nvPr/>
        </p:nvGrpSpPr>
        <p:grpSpPr>
          <a:xfrm>
            <a:off x="6627961" y="3398817"/>
            <a:ext cx="1814328" cy="875780"/>
            <a:chOff x="6627961" y="3398817"/>
            <a:chExt cx="1814328" cy="875780"/>
          </a:xfrm>
        </p:grpSpPr>
        <p:sp>
          <p:nvSpPr>
            <p:cNvPr id="13" name="左大括号 12">
              <a:extLst>
                <a:ext uri="{FF2B5EF4-FFF2-40B4-BE49-F238E27FC236}">
                  <a16:creationId xmlns:a16="http://schemas.microsoft.com/office/drawing/2014/main" id="{EBB4941C-6AA2-4F01-8AA5-319A638AE829}"/>
                </a:ext>
              </a:extLst>
            </p:cNvPr>
            <p:cNvSpPr/>
            <p:nvPr/>
          </p:nvSpPr>
          <p:spPr>
            <a:xfrm>
              <a:off x="6955852" y="3614934"/>
              <a:ext cx="214582" cy="5120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5DE9C5C-BA37-4BB2-9C9E-CA8CB7D74DC4}"/>
                </a:ext>
              </a:extLst>
            </p:cNvPr>
            <p:cNvSpPr txBox="1"/>
            <p:nvPr/>
          </p:nvSpPr>
          <p:spPr>
            <a:xfrm>
              <a:off x="6627961" y="3677289"/>
              <a:ext cx="427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ZF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F5D066A-369E-4A4C-A486-C509EE2FD045}"/>
                </a:ext>
              </a:extLst>
            </p:cNvPr>
            <p:cNvSpPr txBox="1"/>
            <p:nvPr/>
          </p:nvSpPr>
          <p:spPr>
            <a:xfrm>
              <a:off x="7223269" y="3398817"/>
              <a:ext cx="1211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=0</a:t>
              </a:r>
              <a:r>
                <a:rPr lang="zh-CN" altLang="en-US" dirty="0"/>
                <a:t>，</a:t>
              </a:r>
              <a:r>
                <a:rPr lang="en-US" altLang="zh-CN" dirty="0"/>
                <a:t>%al=0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97F32AE-616B-4BF5-A327-3035DB3A11AB}"/>
                </a:ext>
              </a:extLst>
            </p:cNvPr>
            <p:cNvSpPr txBox="1"/>
            <p:nvPr/>
          </p:nvSpPr>
          <p:spPr>
            <a:xfrm>
              <a:off x="7230818" y="3905265"/>
              <a:ext cx="1211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=1</a:t>
              </a:r>
              <a:r>
                <a:rPr lang="zh-CN" altLang="en-US" dirty="0"/>
                <a:t>，</a:t>
              </a:r>
              <a:r>
                <a:rPr lang="en-US" altLang="zh-CN" dirty="0"/>
                <a:t>%al=1</a:t>
              </a:r>
              <a:endParaRPr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E0A85959-98B9-45A2-85AA-036B5A35A24C}"/>
              </a:ext>
            </a:extLst>
          </p:cNvPr>
          <p:cNvSpPr txBox="1"/>
          <p:nvPr/>
        </p:nvSpPr>
        <p:spPr>
          <a:xfrm>
            <a:off x="5838917" y="4013243"/>
            <a:ext cx="121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%al</a:t>
            </a: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零扩展</a:t>
            </a:r>
            <a:endParaRPr lang="en-US" altLang="zh-CN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9A7F602-A929-4EA9-98E5-7E207B55E339}"/>
              </a:ext>
            </a:extLst>
          </p:cNvPr>
          <p:cNvSpPr/>
          <p:nvPr/>
        </p:nvSpPr>
        <p:spPr>
          <a:xfrm>
            <a:off x="5417477" y="4104737"/>
            <a:ext cx="457200" cy="11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49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5156DD-09B9-468C-9D64-FE8F517B7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、跳转指令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跳转指令可以将指令的执行从当前位置，切换到新位置，跳转的执行可以直接进行或者根据条件码的状态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ED99A8-4061-4520-9859-51B55510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85F7-EB6D-4E9F-AD2B-794B016E504B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BFABA1-0180-41A3-8D16-F840E7C5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2404CA-1746-46C1-80D3-68078225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831EAF-C5BF-4833-B966-0C1D5A2D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20" y="2923264"/>
            <a:ext cx="5150978" cy="32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6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4853B2-17B9-4073-8459-1289FDEF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9E46-DF13-4F01-B072-B8501E2ADCB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2BCFE1-8C2C-4916-9BAC-794B46C0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0A8F05-6EF6-4842-A79C-7995E4C8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EE1421-C55A-460F-8968-149C7C6D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4" y="771974"/>
            <a:ext cx="2760045" cy="22904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5CE0FF-504F-4F26-9FB1-D82CD355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828" y="890034"/>
            <a:ext cx="5383638" cy="20542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7D230F-6E39-462A-8C9A-88419BC24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69" y="3570581"/>
            <a:ext cx="5774173" cy="18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4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D0E86-98DF-0EEC-EAC5-4B89C41F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058" y="1253331"/>
            <a:ext cx="7886700" cy="4351338"/>
          </a:xfrm>
        </p:spPr>
        <p:txBody>
          <a:bodyPr/>
          <a:lstStyle/>
          <a:p>
            <a:r>
              <a:rPr lang="zh-CN" altLang="en-US" dirty="0"/>
              <a:t>增加的特性</a:t>
            </a:r>
            <a:endParaRPr lang="en-US" altLang="zh-CN" dirty="0"/>
          </a:p>
          <a:p>
            <a:r>
              <a:rPr lang="zh-CN" altLang="en-US" dirty="0"/>
              <a:t>增加多媒体运算指令</a:t>
            </a:r>
            <a:endParaRPr lang="en-US" altLang="zh-CN" dirty="0"/>
          </a:p>
          <a:p>
            <a:r>
              <a:rPr lang="zh-CN" altLang="en-US" dirty="0"/>
              <a:t>增加更高效的条件运算指令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32</a:t>
            </a:r>
            <a:r>
              <a:rPr lang="zh-CN" altLang="en-US" dirty="0"/>
              <a:t>位转向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更多的核心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5979E1-6EE5-A61D-B08C-29C6D1A1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E09D92-502A-4933-1E2F-2ECE536C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1D0AA-726D-05A0-DB52-2906AEB3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E32954B-D68D-4074-07BA-324C28313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2910" y="3027760"/>
            <a:ext cx="42481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8862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E9D19ED-1480-4AC2-A65C-E29F4D6C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11BB3-3EE0-4A0A-A41E-0D033BC6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DC41F-B331-4F4D-BC9C-C8F1E3051F30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964E94-E21F-4585-8E86-9DED5F42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1D9B48-C3E5-44A8-8B6C-6BAC5E23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A7E3FE-C233-441C-A8E3-19AEFFE6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22125"/>
            <a:ext cx="7255265" cy="43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1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1887D04-2853-45AA-AA50-D0C0011CA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、条件分支的实现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）控制的条件转移</a:t>
            </a:r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4AF50D-BC1B-4243-8F67-47634594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20F5-8CCA-454C-A43B-D38C1FDEAB91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100E4D-0809-4EAD-96BA-28E84CE7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C0B57A-4FF3-406C-8D66-707CCD31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6925A5-C4E5-43DA-B569-2CE05BCDBBA6}"/>
              </a:ext>
            </a:extLst>
          </p:cNvPr>
          <p:cNvSpPr txBox="1"/>
          <p:nvPr/>
        </p:nvSpPr>
        <p:spPr>
          <a:xfrm>
            <a:off x="767212" y="2343720"/>
            <a:ext cx="3431156" cy="2862322"/>
          </a:xfrm>
          <a:prstGeom prst="rect">
            <a:avLst/>
          </a:prstGeom>
          <a:solidFill>
            <a:srgbClr val="FFFFCC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absdiff</a:t>
            </a:r>
            <a:endParaRPr lang="en-US" altLang="zh-CN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(long x, long y)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long result;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if (x &gt; y)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altLang="zh-CN" sz="18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x-y;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else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altLang="zh-CN" sz="1800" b="1" dirty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y-x;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return result;</a:t>
            </a: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001A22-CB70-477A-A1F8-B414CB89830B}"/>
              </a:ext>
            </a:extLst>
          </p:cNvPr>
          <p:cNvSpPr txBox="1"/>
          <p:nvPr/>
        </p:nvSpPr>
        <p:spPr>
          <a:xfrm>
            <a:off x="4336930" y="2343720"/>
            <a:ext cx="4242039" cy="2862322"/>
          </a:xfrm>
          <a:prstGeom prst="rect">
            <a:avLst/>
          </a:prstGeom>
          <a:solidFill>
            <a:srgbClr val="FFFFCC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absdiff:</a:t>
            </a:r>
            <a:endParaRPr lang="en-US" altLang="zh-CN" b="1" dirty="0">
              <a:solidFill>
                <a:schemeClr val="tx1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cmpq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x:y</a:t>
            </a: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jle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 .L4</a:t>
            </a: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altLang="zh-CN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movq</a:t>
            </a:r>
            <a:r>
              <a:rPr lang="en-US" altLang="zh-CN" sz="1800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altLang="zh-CN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altLang="zh-CN" sz="1800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altLang="zh-CN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altLang="zh-CN" sz="1800" b="1" dirty="0">
              <a:solidFill>
                <a:srgbClr val="0000FF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altLang="zh-CN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subq</a:t>
            </a:r>
            <a:r>
              <a:rPr lang="en-US" altLang="zh-CN" sz="1800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altLang="zh-CN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en-US" altLang="zh-CN" sz="1800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altLang="zh-CN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altLang="zh-CN" sz="1800" b="1" dirty="0">
              <a:solidFill>
                <a:srgbClr val="0000FF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ret</a:t>
            </a: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.L4:       # x &lt;= y</a:t>
            </a: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altLang="zh-CN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movq</a:t>
            </a:r>
            <a:r>
              <a:rPr lang="en-US" altLang="zh-CN" sz="1800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altLang="zh-CN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en-US" altLang="zh-CN" sz="1800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altLang="zh-CN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altLang="zh-CN" sz="1800" b="1" dirty="0">
              <a:solidFill>
                <a:srgbClr val="CC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en-US" altLang="zh-CN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subq</a:t>
            </a:r>
            <a:r>
              <a:rPr lang="en-US" altLang="zh-CN" sz="1800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en-US" altLang="zh-CN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en-US" altLang="zh-CN" sz="1800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en-US" altLang="zh-CN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endParaRPr lang="en-US" altLang="zh-CN" sz="1800" b="1" dirty="0">
              <a:solidFill>
                <a:srgbClr val="CC0000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algn="l">
              <a:tabLst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  <a:tab pos="1828800" algn="l"/>
                <a:tab pos="457200" algn="l"/>
                <a:tab pos="13716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ret</a:t>
            </a:r>
          </a:p>
        </p:txBody>
      </p:sp>
    </p:spTree>
    <p:extLst>
      <p:ext uri="{BB962C8B-B14F-4D97-AF65-F5344CB8AC3E}">
        <p14:creationId xmlns:p14="http://schemas.microsoft.com/office/powerpoint/2010/main" val="4114313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6BE5D5-03FE-4761-AF16-205EF3CD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）数据的条件转移</a:t>
            </a:r>
          </a:p>
          <a:p>
            <a:r>
              <a:rPr lang="zh-CN" altLang="en-US" dirty="0"/>
              <a:t>条件传送指令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7570DC-2FED-421B-844C-E09A270C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4D96D-2DA2-4D45-A0E9-98987799757D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1E228F-926E-45CE-87F0-327A7A54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0F7FC4-CBBF-4044-838E-473653B6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3552B5-56A0-4A67-AE6B-8A19195C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34" y="2024240"/>
            <a:ext cx="6719977" cy="40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57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29A314A-CA58-4E73-84D6-5685441C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C3B357-803E-4C24-9F8F-419BC2F7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B8E-E601-4935-8EBF-3AD2AC17F260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93A98D-48C8-4229-8D34-AFA0838C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E4F3B8-ABDD-4D9F-8387-F5FA7454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E5028FC-7F35-444E-83C2-D15F771ED2B9}"/>
              </a:ext>
            </a:extLst>
          </p:cNvPr>
          <p:cNvSpPr>
            <a:spLocks/>
          </p:cNvSpPr>
          <p:nvPr/>
        </p:nvSpPr>
        <p:spPr bwMode="auto">
          <a:xfrm>
            <a:off x="785123" y="1053300"/>
            <a:ext cx="3054829" cy="2517955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absdiff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(long x, long y)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result;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if (x &gt; y)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x-y;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else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</a:t>
            </a:r>
            <a:r>
              <a:rPr lang="en-US" sz="1600" b="1" dirty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y-x;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result;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2C2DBCC-0AF8-4595-9A8B-8FF8DDD66CA4}"/>
              </a:ext>
            </a:extLst>
          </p:cNvPr>
          <p:cNvSpPr>
            <a:spLocks/>
          </p:cNvSpPr>
          <p:nvPr/>
        </p:nvSpPr>
        <p:spPr bwMode="auto">
          <a:xfrm>
            <a:off x="4758427" y="670038"/>
            <a:ext cx="3657600" cy="3550166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absdiff_j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(long x, long y)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ntest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= x &lt;= y;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if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ntest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Else;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x-y;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Done;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Else: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CC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result = y-x;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Done: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result;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601D274-4AAF-4F78-8B7D-E9AA154A041D}"/>
              </a:ext>
            </a:extLst>
          </p:cNvPr>
          <p:cNvSpPr>
            <a:spLocks/>
          </p:cNvSpPr>
          <p:nvPr/>
        </p:nvSpPr>
        <p:spPr bwMode="auto">
          <a:xfrm>
            <a:off x="628650" y="3765551"/>
            <a:ext cx="6642100" cy="2590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absdiff:</a:t>
            </a:r>
          </a:p>
          <a:p>
            <a:pPr algn="l"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movq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x</a:t>
            </a:r>
          </a:p>
          <a:p>
            <a:pPr algn="l"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subq</a:t>
            </a:r>
            <a:r>
              <a:rPr lang="tr-TR" sz="1800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tr-TR" sz="1800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tr-TR" sz="1800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</a:t>
            </a:r>
            <a:r>
              <a:rPr lang="tr-TR" sz="1800" b="1" dirty="0" err="1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result</a:t>
            </a:r>
            <a:r>
              <a:rPr lang="tr-TR" sz="1800" b="1" dirty="0">
                <a:solidFill>
                  <a:srgbClr val="0000FF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= x-y</a:t>
            </a:r>
          </a:p>
          <a:p>
            <a:pPr algn="l"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movq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endParaRPr lang="tr-TR" sz="1800" b="1" dirty="0">
              <a:solidFill>
                <a:schemeClr val="tx1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algn="l"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subq</a:t>
            </a:r>
            <a:r>
              <a:rPr lang="tr-TR" sz="1800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tr-TR" sz="1800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tr-TR" sz="1800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</a:t>
            </a:r>
            <a:r>
              <a:rPr lang="tr-TR" sz="1800" b="1" dirty="0" err="1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eval</a:t>
            </a:r>
            <a:r>
              <a:rPr lang="tr-TR" sz="1800" b="1" dirty="0">
                <a:solidFill>
                  <a:srgbClr val="CC0000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= y-x</a:t>
            </a:r>
          </a:p>
          <a:p>
            <a:pPr algn="l"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cmpq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 %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rsi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rdi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x:y</a:t>
            </a:r>
            <a:endParaRPr lang="tr-TR" sz="1800" b="1" dirty="0">
              <a:solidFill>
                <a:schemeClr val="tx1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algn="l"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cmovle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%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rdx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, %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rax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# 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if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&lt;=, 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result</a:t>
            </a: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= </a:t>
            </a:r>
            <a:r>
              <a:rPr lang="tr-TR" sz="1800" b="1" dirty="0" err="1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eval</a:t>
            </a:r>
            <a:endParaRPr lang="tr-TR" sz="1800" b="1" dirty="0">
              <a:solidFill>
                <a:schemeClr val="tx1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  <a:p>
            <a:pPr algn="l">
              <a:tabLst>
                <a:tab pos="215900" algn="l"/>
                <a:tab pos="1195388" algn="l"/>
                <a:tab pos="215900" algn="l"/>
                <a:tab pos="2860675" algn="l"/>
                <a:tab pos="2959100" algn="l"/>
                <a:tab pos="2159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  <a:tab pos="215900" algn="l"/>
                <a:tab pos="1308100" algn="l"/>
                <a:tab pos="2959100" algn="l"/>
              </a:tabLst>
            </a:pPr>
            <a:r>
              <a:rPr lang="tr-TR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Monaco" charset="0"/>
              </a:rPr>
              <a:t>   ret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ea typeface="Monaco" charset="0"/>
              <a:cs typeface="Courier New" pitchFamily="49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14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E9F16D-D363-46CC-91A0-290C68F0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6D34-3FE8-47E5-BED3-2DDC73BCCBE6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CE33CA-5BAF-4E61-8F95-0854D43E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A38D23-16CB-4567-8165-45A77BF6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A9865D-D97F-4D89-9B7D-2BBBC393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6" y="880067"/>
            <a:ext cx="6520312" cy="450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85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DFF56A-D481-4481-9530-CBD250072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4FFD-13D0-47BA-91B2-7D5D1E9A4CF1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999D45-A5A4-43D8-AAD2-B97F230E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CF1636-0925-40D5-AD80-CD628507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1B6FA0-ED05-405D-8AED-0629FAA1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5" y="968152"/>
            <a:ext cx="7659329" cy="46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50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99856E-68C3-486B-81CA-3B137837B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不适宜使用条件传送的场合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两个表达式的计算复杂度高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产生错误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产生副作用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D5438A-E47E-44A2-9C4E-BCD61E5E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77F9-2100-4134-904B-AFC583A17275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7E9A2F-113D-48C2-858C-13C11FF8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7D38C8-5DD6-46EC-B893-A7E1A825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FABE29C-CA6D-4F3D-AF1B-2B6C68E62957}"/>
              </a:ext>
            </a:extLst>
          </p:cNvPr>
          <p:cNvSpPr>
            <a:spLocks/>
          </p:cNvSpPr>
          <p:nvPr/>
        </p:nvSpPr>
        <p:spPr bwMode="auto">
          <a:xfrm>
            <a:off x="1281022" y="2455774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Test(x)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?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Hard1(x)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: Hard2(x);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C0FFAA3-1760-4695-9878-65BC5EBF0D2E}"/>
              </a:ext>
            </a:extLst>
          </p:cNvPr>
          <p:cNvSpPr>
            <a:spLocks/>
          </p:cNvSpPr>
          <p:nvPr/>
        </p:nvSpPr>
        <p:spPr bwMode="auto">
          <a:xfrm>
            <a:off x="1281022" y="3915899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?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*p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: 0;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3149F4FC-A63B-4EBE-8131-CAC4A6D5E036}"/>
              </a:ext>
            </a:extLst>
          </p:cNvPr>
          <p:cNvSpPr>
            <a:spLocks/>
          </p:cNvSpPr>
          <p:nvPr/>
        </p:nvSpPr>
        <p:spPr bwMode="auto">
          <a:xfrm>
            <a:off x="1281022" y="5329587"/>
            <a:ext cx="5410200" cy="39846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0799" dir="5400000" algn="ctr" rotWithShape="0">
              <a:schemeClr val="bg2">
                <a:alpha val="50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x &gt; 0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?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x*=7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: x+=3;</a:t>
            </a:r>
          </a:p>
        </p:txBody>
      </p:sp>
    </p:spTree>
    <p:extLst>
      <p:ext uri="{BB962C8B-B14F-4D97-AF65-F5344CB8AC3E}">
        <p14:creationId xmlns:p14="http://schemas.microsoft.com/office/powerpoint/2010/main" val="3002528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F2C7BFE9-A52A-4A39-882E-B94D146FF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、循环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do while </a:t>
            </a:r>
            <a:r>
              <a:rPr lang="zh-CN" altLang="en-US" dirty="0"/>
              <a:t>循环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E7A083-6770-4A2D-A6D8-5B01AB41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568B-CA88-4ED9-BF8B-5D2A50F78051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8559A7-9238-414B-ABCA-7E770909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857AFB-91BD-450D-9BC3-9FAA9E6E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170E5F-B95D-4FA2-B59C-5C7DB00F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85" y="2225614"/>
            <a:ext cx="4483690" cy="25446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E63070-0863-4951-BFD2-ED9590854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160" y="2225614"/>
            <a:ext cx="3897092" cy="25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31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E63D48-1DF1-4158-A3A0-15031CEB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B77-F19C-430E-B11B-4F871C66CDEB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2D61D8-9861-48BD-B4EB-E86C763C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131013-2AE0-4112-AAE8-E9CC66F1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365837-5629-4EED-97D8-04EA6261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1" y="365996"/>
            <a:ext cx="6071138" cy="60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39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D2BB660-92AE-4CFE-8A46-F52331CC7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while </a:t>
            </a:r>
            <a:r>
              <a:rPr lang="zh-CN" altLang="en-US" dirty="0"/>
              <a:t>循环</a:t>
            </a:r>
            <a:endParaRPr lang="en-US" altLang="zh-CN" dirty="0"/>
          </a:p>
          <a:p>
            <a:r>
              <a:rPr lang="en-US" altLang="zh-CN" dirty="0" err="1"/>
              <a:t>i</a:t>
            </a:r>
            <a:r>
              <a:rPr lang="en-US" altLang="zh-CN" dirty="0"/>
              <a:t> jump to middle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1F281D-36E2-48CA-B319-6A43EE8E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4F9F-217B-4C92-BD6D-50388A818389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0EE921-3FBD-414B-9B21-F1911A26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8C484C-AC5C-482D-AF2B-16AAB559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7189F9-769A-46A2-8129-6E94C870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5492"/>
            <a:ext cx="9144000" cy="33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9ACC9-C313-90DB-E696-AD17E665E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11" y="1058863"/>
            <a:ext cx="7886700" cy="4351338"/>
          </a:xfrm>
        </p:spPr>
        <p:txBody>
          <a:bodyPr>
            <a:normAutofit lnSpcReduction="10000"/>
          </a:bodyPr>
          <a:lstStyle/>
          <a:p>
            <a:pPr marL="223838" indent="-223838" defTabSz="895350">
              <a:tabLst>
                <a:tab pos="2349500" algn="l"/>
              </a:tabLst>
            </a:pPr>
            <a:r>
              <a:rPr lang="en-US" altLang="zh-CN" dirty="0"/>
              <a:t>Desktop Model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altLang="zh-CN" dirty="0"/>
              <a:t>4 cores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altLang="zh-CN" dirty="0"/>
              <a:t>Integrated graphics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altLang="zh-CN" dirty="0"/>
              <a:t>3.3-3.8 GHz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altLang="zh-CN" dirty="0"/>
              <a:t>65W</a:t>
            </a:r>
          </a:p>
          <a:p>
            <a:pPr marL="623888" lvl="1" indent="-223838" defTabSz="895350">
              <a:tabLst>
                <a:tab pos="2349500" algn="l"/>
              </a:tabLst>
            </a:pPr>
            <a:endParaRPr lang="en-US" altLang="zh-CN" dirty="0"/>
          </a:p>
          <a:p>
            <a:pPr marL="223838" indent="-223838" defTabSz="895350">
              <a:tabLst>
                <a:tab pos="2349500" algn="l"/>
              </a:tabLst>
            </a:pPr>
            <a:r>
              <a:rPr lang="en-US" altLang="zh-CN" dirty="0"/>
              <a:t>Server Model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altLang="zh-CN" dirty="0"/>
              <a:t>8 cores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altLang="zh-CN" dirty="0"/>
              <a:t>Integrated I/O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altLang="zh-CN" dirty="0"/>
              <a:t>2-2.6 GHz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altLang="zh-CN" dirty="0"/>
              <a:t>45W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E1370-D97B-FDE9-49E9-6716D36C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FE04-A4B1-4EC8-91BE-D06D291CE0D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57806-4B69-2C26-67BB-18E40DB3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514865-3C54-3074-0ECB-FAA36B15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A6068E9-FE1F-5099-F1EB-E8B881EC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536" y="1447799"/>
            <a:ext cx="5032853" cy="43802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316B21-970C-4144-7B08-DDF230DDBD62}"/>
              </a:ext>
            </a:extLst>
          </p:cNvPr>
          <p:cNvSpPr txBox="1"/>
          <p:nvPr/>
        </p:nvSpPr>
        <p:spPr>
          <a:xfrm>
            <a:off x="5196078" y="919542"/>
            <a:ext cx="458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0388" lvl="1" indent="-222250" defTabSz="895350">
              <a:tabLst>
                <a:tab pos="2349500" algn="l"/>
              </a:tabLst>
            </a:pPr>
            <a:r>
              <a:rPr lang="en-US" altLang="zh-CN" dirty="0"/>
              <a:t>Core i7 Broadwell 2015</a:t>
            </a:r>
          </a:p>
        </p:txBody>
      </p:sp>
    </p:spTree>
    <p:extLst>
      <p:ext uri="{BB962C8B-B14F-4D97-AF65-F5344CB8AC3E}">
        <p14:creationId xmlns:p14="http://schemas.microsoft.com/office/powerpoint/2010/main" val="1743798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CF3CD5F-F663-4925-B993-19FAD1883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ii guarded-do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484E13-17DE-437C-B97E-A6877812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5F3B-A87D-4008-8D87-4FEF0BD79B38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764EAE-1F96-4EBD-8A41-3E260EDE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CCD3E4-EE3A-434A-A7E1-3C17B50A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40F188-07A6-4547-A459-18EF5979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1799000"/>
            <a:ext cx="7108166" cy="35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AA2903-F294-40F2-BE11-5DF84559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for </a:t>
            </a:r>
            <a:r>
              <a:rPr lang="zh-CN" altLang="en-US" dirty="0"/>
              <a:t>循环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416EBC-82BA-449A-B39B-C23D4D15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12E1-EFFC-4B84-90CF-631FEB0A6AB5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5B2935-D30E-4BB0-82EF-BAF3AE407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96DD74-A80D-4766-9513-D432A037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189332-7A5D-42E9-9B2C-14C57642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43" y="1552305"/>
            <a:ext cx="5891393" cy="23024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C30BF6-7826-48A0-873C-601E1BE98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67" y="3794463"/>
            <a:ext cx="6383008" cy="25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0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7C2B0CA-54C0-4717-86FE-281AB494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A08D6-9FA4-4FAA-A14B-62146A71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871C1-38DA-4B86-B293-9620875BD6F9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956F76-E623-4E0C-8E25-ABE3F419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01CCFA-E933-4A3E-94FE-A008CA5C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EA6325-F755-404C-8AC5-72B4FB56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73227"/>
            <a:ext cx="7531579" cy="43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8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EE916C3-0F52-46DE-B009-4FACDF3F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switch</a:t>
            </a:r>
            <a:r>
              <a:rPr lang="zh-CN" altLang="en-US" dirty="0"/>
              <a:t>语句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72AB11-DD83-469B-B492-5112EEBA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AE69-BD00-45DE-B18F-584FFD08AC5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8CAAAC-E73E-4D6F-8FF5-CC72CA08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011D3E-71B8-4856-94FD-882CAC57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61FD07-93E4-43BA-AEAE-C1FA9010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37" y="1447711"/>
            <a:ext cx="4778296" cy="50437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4E0E7D-28C4-48E0-AFC0-3456705AF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559" y="2146301"/>
            <a:ext cx="4333875" cy="421005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F18681C-FC03-47C7-A7CE-44AFE1B68337}"/>
              </a:ext>
            </a:extLst>
          </p:cNvPr>
          <p:cNvCxnSpPr>
            <a:cxnSpLocks/>
          </p:cNvCxnSpPr>
          <p:nvPr/>
        </p:nvCxnSpPr>
        <p:spPr>
          <a:xfrm>
            <a:off x="5426015" y="3136840"/>
            <a:ext cx="7591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440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48DF7D-2838-41E2-8447-BCA88D843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跳转表</a:t>
            </a:r>
          </a:p>
        </p:txBody>
      </p:sp>
      <p:sp>
        <p:nvSpPr>
          <p:cNvPr id="22532" name="Rectangle 4"/>
          <p:cNvSpPr>
            <a:spLocks/>
          </p:cNvSpPr>
          <p:nvPr/>
        </p:nvSpPr>
        <p:spPr bwMode="auto">
          <a:xfrm>
            <a:off x="7242175" y="1857105"/>
            <a:ext cx="116046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Block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0</a:t>
            </a:r>
          </a:p>
        </p:txBody>
      </p:sp>
      <p:sp>
        <p:nvSpPr>
          <p:cNvPr id="22533" name="Rectangle 5"/>
          <p:cNvSpPr>
            <a:spLocks/>
          </p:cNvSpPr>
          <p:nvPr/>
        </p:nvSpPr>
        <p:spPr bwMode="auto">
          <a:xfrm>
            <a:off x="6037263" y="1857105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Targ0:</a:t>
            </a:r>
          </a:p>
        </p:txBody>
      </p:sp>
      <p:sp>
        <p:nvSpPr>
          <p:cNvPr id="22534" name="Rectangle 6"/>
          <p:cNvSpPr>
            <a:spLocks/>
          </p:cNvSpPr>
          <p:nvPr/>
        </p:nvSpPr>
        <p:spPr bwMode="auto">
          <a:xfrm>
            <a:off x="7242175" y="2847705"/>
            <a:ext cx="116046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Block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1</a:t>
            </a:r>
          </a:p>
        </p:txBody>
      </p:sp>
      <p:sp>
        <p:nvSpPr>
          <p:cNvPr id="22535" name="Rectangle 7"/>
          <p:cNvSpPr>
            <a:spLocks/>
          </p:cNvSpPr>
          <p:nvPr/>
        </p:nvSpPr>
        <p:spPr bwMode="auto">
          <a:xfrm>
            <a:off x="6037263" y="2847705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Targ1:</a:t>
            </a:r>
          </a:p>
        </p:txBody>
      </p:sp>
      <p:sp>
        <p:nvSpPr>
          <p:cNvPr id="22536" name="Rectangle 8"/>
          <p:cNvSpPr>
            <a:spLocks/>
          </p:cNvSpPr>
          <p:nvPr/>
        </p:nvSpPr>
        <p:spPr bwMode="auto">
          <a:xfrm>
            <a:off x="7242175" y="3838305"/>
            <a:ext cx="116046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Block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2</a:t>
            </a:r>
          </a:p>
        </p:txBody>
      </p:sp>
      <p:sp>
        <p:nvSpPr>
          <p:cNvPr id="22537" name="Rectangle 9"/>
          <p:cNvSpPr>
            <a:spLocks/>
          </p:cNvSpPr>
          <p:nvPr/>
        </p:nvSpPr>
        <p:spPr bwMode="auto">
          <a:xfrm>
            <a:off x="6037263" y="3838305"/>
            <a:ext cx="10048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Targ2:</a:t>
            </a:r>
          </a:p>
        </p:txBody>
      </p:sp>
      <p:sp>
        <p:nvSpPr>
          <p:cNvPr id="22538" name="Rectangle 10"/>
          <p:cNvSpPr>
            <a:spLocks/>
          </p:cNvSpPr>
          <p:nvPr/>
        </p:nvSpPr>
        <p:spPr bwMode="auto">
          <a:xfrm>
            <a:off x="7242174" y="5789343"/>
            <a:ext cx="1160463" cy="8382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Code Block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n</a:t>
            </a:r>
            <a:r>
              <a:rPr lang="en-US" sz="18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–1</a:t>
            </a:r>
          </a:p>
        </p:txBody>
      </p:sp>
      <p:sp>
        <p:nvSpPr>
          <p:cNvPr id="22539" name="Rectangle 11"/>
          <p:cNvSpPr>
            <a:spLocks/>
          </p:cNvSpPr>
          <p:nvPr/>
        </p:nvSpPr>
        <p:spPr bwMode="auto">
          <a:xfrm>
            <a:off x="5732462" y="5789343"/>
            <a:ext cx="1309687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</a:t>
            </a:r>
            <a:r>
              <a:rPr lang="en-US" sz="200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-1:</a:t>
            </a:r>
          </a:p>
        </p:txBody>
      </p:sp>
      <p:sp>
        <p:nvSpPr>
          <p:cNvPr id="22540" name="Rectangle 12"/>
          <p:cNvSpPr>
            <a:spLocks/>
          </p:cNvSpPr>
          <p:nvPr/>
        </p:nvSpPr>
        <p:spPr bwMode="auto">
          <a:xfrm>
            <a:off x="7708900" y="4828905"/>
            <a:ext cx="227013" cy="914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22541" name="Rectangle 13"/>
          <p:cNvSpPr>
            <a:spLocks/>
          </p:cNvSpPr>
          <p:nvPr/>
        </p:nvSpPr>
        <p:spPr bwMode="auto">
          <a:xfrm>
            <a:off x="3943350" y="1984105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Targ0</a:t>
            </a:r>
          </a:p>
        </p:txBody>
      </p:sp>
      <p:sp>
        <p:nvSpPr>
          <p:cNvPr id="22542" name="Rectangle 14"/>
          <p:cNvSpPr>
            <a:spLocks/>
          </p:cNvSpPr>
          <p:nvPr/>
        </p:nvSpPr>
        <p:spPr bwMode="auto">
          <a:xfrm>
            <a:off x="3943350" y="2365105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Targ1</a:t>
            </a:r>
          </a:p>
        </p:txBody>
      </p:sp>
      <p:sp>
        <p:nvSpPr>
          <p:cNvPr id="22543" name="Rectangle 15"/>
          <p:cNvSpPr>
            <a:spLocks/>
          </p:cNvSpPr>
          <p:nvPr/>
        </p:nvSpPr>
        <p:spPr bwMode="auto">
          <a:xfrm>
            <a:off x="3943350" y="2746105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Targ2</a:t>
            </a:r>
          </a:p>
        </p:txBody>
      </p:sp>
      <p:sp>
        <p:nvSpPr>
          <p:cNvPr id="22544" name="Rectangle 16"/>
          <p:cNvSpPr>
            <a:spLocks/>
          </p:cNvSpPr>
          <p:nvPr/>
        </p:nvSpPr>
        <p:spPr bwMode="auto">
          <a:xfrm>
            <a:off x="3943350" y="4041505"/>
            <a:ext cx="1270000" cy="3810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Targ</a:t>
            </a:r>
            <a:r>
              <a:rPr lang="en-US" sz="180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</a:t>
            </a:r>
          </a:p>
        </p:txBody>
      </p:sp>
      <p:sp>
        <p:nvSpPr>
          <p:cNvPr id="22545" name="Rectangle 17"/>
          <p:cNvSpPr>
            <a:spLocks/>
          </p:cNvSpPr>
          <p:nvPr/>
        </p:nvSpPr>
        <p:spPr bwMode="auto">
          <a:xfrm>
            <a:off x="3943350" y="3127105"/>
            <a:ext cx="1270000" cy="914400"/>
          </a:xfrm>
          <a:prstGeom prst="rect">
            <a:avLst/>
          </a:prstGeom>
          <a:solidFill>
            <a:srgbClr val="D6D6F4"/>
          </a:solidFill>
          <a:ln w="285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  <a:endParaRPr lang="en-US" sz="240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r>
              <a:rPr lang="en-US" sz="18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•</a:t>
            </a:r>
          </a:p>
        </p:txBody>
      </p:sp>
      <p:sp>
        <p:nvSpPr>
          <p:cNvPr id="22546" name="Rectangle 18"/>
          <p:cNvSpPr>
            <a:spLocks/>
          </p:cNvSpPr>
          <p:nvPr/>
        </p:nvSpPr>
        <p:spPr bwMode="auto">
          <a:xfrm>
            <a:off x="3117850" y="1971405"/>
            <a:ext cx="852488" cy="3683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jtab:</a:t>
            </a:r>
          </a:p>
        </p:txBody>
      </p:sp>
      <p:sp>
        <p:nvSpPr>
          <p:cNvPr id="22547" name="Rectangle 19"/>
          <p:cNvSpPr>
            <a:spLocks/>
          </p:cNvSpPr>
          <p:nvPr/>
        </p:nvSpPr>
        <p:spPr bwMode="auto">
          <a:xfrm>
            <a:off x="311150" y="5362305"/>
            <a:ext cx="2667000" cy="3937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goto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*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JTab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[x];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</p:txBody>
      </p:sp>
      <p:sp>
        <p:nvSpPr>
          <p:cNvPr id="22548" name="Rectangle 20"/>
          <p:cNvSpPr>
            <a:spLocks/>
          </p:cNvSpPr>
          <p:nvPr/>
        </p:nvSpPr>
        <p:spPr bwMode="auto">
          <a:xfrm>
            <a:off x="311150" y="1933305"/>
            <a:ext cx="2298700" cy="26035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switch(x) {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val_0: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0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val_1: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1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• • •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case val_</a:t>
            </a:r>
            <a:r>
              <a:rPr lang="en-US" sz="1800" dirty="0">
                <a:solidFill>
                  <a:schemeClr val="tx1"/>
                </a:solidFill>
                <a:latin typeface="Courier New Bold Italic" charset="0"/>
                <a:cs typeface="Courier New Bold Italic" charset="0"/>
                <a:sym typeface="Courier New Bold Italic" charset="0"/>
              </a:rPr>
              <a:t>n</a:t>
            </a:r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-1: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Block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–1</a:t>
            </a:r>
            <a:endParaRPr lang="en-US" sz="2400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}</a:t>
            </a:r>
          </a:p>
        </p:txBody>
      </p:sp>
      <p:sp>
        <p:nvSpPr>
          <p:cNvPr id="22549" name="Rectangle 21"/>
          <p:cNvSpPr>
            <a:spLocks/>
          </p:cNvSpPr>
          <p:nvPr/>
        </p:nvSpPr>
        <p:spPr bwMode="auto">
          <a:xfrm>
            <a:off x="292100" y="1565005"/>
            <a:ext cx="1390650" cy="3810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Switch Form</a:t>
            </a:r>
          </a:p>
        </p:txBody>
      </p:sp>
      <p:sp>
        <p:nvSpPr>
          <p:cNvPr id="22550" name="Rectangle 22"/>
          <p:cNvSpPr>
            <a:spLocks/>
          </p:cNvSpPr>
          <p:nvPr/>
        </p:nvSpPr>
        <p:spPr bwMode="auto">
          <a:xfrm>
            <a:off x="277813" y="4994005"/>
            <a:ext cx="2633859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Translation (Extended C)</a:t>
            </a:r>
          </a:p>
        </p:txBody>
      </p:sp>
      <p:sp>
        <p:nvSpPr>
          <p:cNvPr id="22551" name="Rectangle 23"/>
          <p:cNvSpPr>
            <a:spLocks/>
          </p:cNvSpPr>
          <p:nvPr/>
        </p:nvSpPr>
        <p:spPr bwMode="auto">
          <a:xfrm>
            <a:off x="3732213" y="1552305"/>
            <a:ext cx="1268412" cy="3810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Jump Table</a:t>
            </a:r>
          </a:p>
        </p:txBody>
      </p:sp>
      <p:sp>
        <p:nvSpPr>
          <p:cNvPr id="22552" name="Rectangle 24"/>
          <p:cNvSpPr>
            <a:spLocks/>
          </p:cNvSpPr>
          <p:nvPr/>
        </p:nvSpPr>
        <p:spPr bwMode="auto">
          <a:xfrm>
            <a:off x="7093610" y="1399905"/>
            <a:ext cx="1462087" cy="3810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Jump Targets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59C8A9-82D5-4C40-999B-CC311824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95C6-3B1C-40D1-8656-8F7054F79F51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545B3-ABF7-4105-9444-1AB7F2B9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3130DF-EC2D-4C74-B66E-B5421BA1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493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2" name="Rectangle 10"/>
          <p:cNvSpPr>
            <a:spLocks/>
          </p:cNvSpPr>
          <p:nvPr/>
        </p:nvSpPr>
        <p:spPr bwMode="auto">
          <a:xfrm>
            <a:off x="463191" y="3574157"/>
            <a:ext cx="34544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 algn="l">
              <a:spcBef>
                <a:spcPts val="638"/>
              </a:spcBef>
            </a:pPr>
            <a:r>
              <a:rPr lang="en-US" sz="200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Setup:</a:t>
            </a:r>
          </a:p>
        </p:txBody>
      </p:sp>
      <p:sp>
        <p:nvSpPr>
          <p:cNvPr id="23563" name="Rectangle 11"/>
          <p:cNvSpPr>
            <a:spLocks/>
          </p:cNvSpPr>
          <p:nvPr/>
        </p:nvSpPr>
        <p:spPr bwMode="auto">
          <a:xfrm>
            <a:off x="495300" y="1329264"/>
            <a:ext cx="5103243" cy="203074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switch_eg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(long x, long y, long z)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w = 1;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switch(x) {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. . .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}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w;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18" name="Rectangle 1"/>
          <p:cNvSpPr>
            <a:spLocks/>
          </p:cNvSpPr>
          <p:nvPr/>
        </p:nvSpPr>
        <p:spPr bwMode="auto">
          <a:xfrm>
            <a:off x="371655" y="4072926"/>
            <a:ext cx="7620000" cy="2159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311275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switch_eg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/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rcx</a:t>
            </a:r>
            <a:endParaRPr lang="cs-CZ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cmpq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$6, %rdi   # x:6</a:t>
            </a:r>
          </a:p>
          <a:p>
            <a:pPr algn="l"/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ja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.L8</a:t>
            </a:r>
          </a:p>
          <a:p>
            <a:pPr algn="l"/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jmp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*.L4(,%rdi,8)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1364891" y="5091807"/>
            <a:ext cx="990600" cy="609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907691" y="5701407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转移到默认代码的数值范围？</a:t>
            </a:r>
            <a:endParaRPr 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612022"/>
              </p:ext>
            </p:extLst>
          </p:nvPr>
        </p:nvGraphicFramePr>
        <p:xfrm>
          <a:off x="5305245" y="3613016"/>
          <a:ext cx="3352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AED817-B54A-42D5-AF9E-28A8BF452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741094"/>
            <a:ext cx="7886700" cy="4351338"/>
          </a:xfrm>
        </p:spPr>
        <p:txBody>
          <a:bodyPr/>
          <a:lstStyle/>
          <a:p>
            <a:r>
              <a:rPr lang="en-US" altLang="zh-CN" dirty="0"/>
              <a:t>switch</a:t>
            </a:r>
            <a:r>
              <a:rPr lang="zh-CN" altLang="en-US" dirty="0"/>
              <a:t>举例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9478B-73CD-45C8-B191-F84090B4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0FE57-BFB1-44B3-8A35-C9D3906B36BB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EB8273-DB5C-4BE1-AA06-72010FFD1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4ABF10-E2C6-46E4-AF55-8307FD45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63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/>
          </p:cNvSpPr>
          <p:nvPr/>
        </p:nvSpPr>
        <p:spPr bwMode="auto">
          <a:xfrm>
            <a:off x="457200" y="1046160"/>
            <a:ext cx="5575300" cy="2306637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switch_eg(long x, long y, long z)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w = 1;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switch(x) {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. . .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}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w;</a:t>
            </a:r>
            <a:endParaRPr lang="en-US" sz="2400" b="1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24581" name="Rectangle 5"/>
          <p:cNvSpPr>
            <a:spLocks/>
          </p:cNvSpPr>
          <p:nvPr/>
        </p:nvSpPr>
        <p:spPr bwMode="auto">
          <a:xfrm>
            <a:off x="642495" y="5110922"/>
            <a:ext cx="1231106" cy="353943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alibri Bold Italic" charset="0"/>
                <a:sym typeface="Calibri Bold Italic" charset="0"/>
              </a:rPr>
              <a:t>非直接跳转</a:t>
            </a:r>
            <a:endParaRPr lang="en-US" sz="18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Calibri Bold Italic" charset="0"/>
              <a:sym typeface="Calibri Bold Italic" charset="0"/>
            </a:endParaRPr>
          </a:p>
        </p:txBody>
      </p:sp>
      <p:sp>
        <p:nvSpPr>
          <p:cNvPr id="24582" name="AutoShape 6"/>
          <p:cNvSpPr>
            <a:spLocks/>
          </p:cNvSpPr>
          <p:nvPr/>
        </p:nvSpPr>
        <p:spPr bwMode="auto">
          <a:xfrm>
            <a:off x="1020013" y="4861332"/>
            <a:ext cx="631825" cy="284162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00000"/>
          </a:solidFill>
          <a:ln w="25400" cap="flat">
            <a:noFill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3" name="Rectangle 7"/>
          <p:cNvSpPr>
            <a:spLocks/>
          </p:cNvSpPr>
          <p:nvPr/>
        </p:nvSpPr>
        <p:spPr bwMode="auto">
          <a:xfrm>
            <a:off x="6172200" y="1981198"/>
            <a:ext cx="1246188" cy="3810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Jump table</a:t>
            </a:r>
          </a:p>
        </p:txBody>
      </p:sp>
      <p:sp>
        <p:nvSpPr>
          <p:cNvPr id="24584" name="Rectangle 8"/>
          <p:cNvSpPr>
            <a:spLocks/>
          </p:cNvSpPr>
          <p:nvPr/>
        </p:nvSpPr>
        <p:spPr bwMode="auto">
          <a:xfrm>
            <a:off x="6248400" y="2362198"/>
            <a:ext cx="2832100" cy="2286000"/>
          </a:xfrm>
          <a:prstGeom prst="rect">
            <a:avLst/>
          </a:prstGeom>
          <a:solidFill>
            <a:srgbClr val="D6D6F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.section	.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rodata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.align 8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.L4: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.L8	# x = 0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.L3	# x = 1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.L5	# x = 2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.L9	# x = 3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.L8	# x = 4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.L7	# x = 5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.L7	# x = 6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2" name="Rectangle 1"/>
          <p:cNvSpPr>
            <a:spLocks/>
          </p:cNvSpPr>
          <p:nvPr/>
        </p:nvSpPr>
        <p:spPr bwMode="auto">
          <a:xfrm>
            <a:off x="1258048" y="3824287"/>
            <a:ext cx="5867400" cy="20828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311275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  <a:tab pos="342900" algn="l"/>
                <a:tab pos="32512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switch_eg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/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cs-CZ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cs-CZ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cs-CZ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rcx</a:t>
            </a:r>
            <a:endParaRPr lang="cs-CZ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cs-CZ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cmpq</a:t>
            </a:r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$6, %rdi      # x:6</a:t>
            </a:r>
          </a:p>
          <a:p>
            <a:pPr algn="l"/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cs-CZ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ja</a:t>
            </a:r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.L8           # Use default</a:t>
            </a:r>
          </a:p>
          <a:p>
            <a:pPr algn="l"/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cs-CZ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jmp</a:t>
            </a:r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*.L4(,%rdi,8) # </a:t>
            </a:r>
            <a:r>
              <a:rPr lang="cs-CZ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goto</a:t>
            </a:r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*</a:t>
            </a:r>
            <a:r>
              <a:rPr lang="cs-CZ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JTab</a:t>
            </a:r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[</a:t>
            </a:r>
            <a:r>
              <a:rPr lang="cs-CZ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x</a:t>
            </a:r>
            <a:r>
              <a:rPr lang="cs-CZ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]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4814FC-9F01-4ACD-8CD2-1BEB7371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6C0B-B418-43A3-9F62-9BA727F6F62B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4DE88-18A4-46F1-8F46-B1621FFB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AA2A3-089C-41BF-B267-AF0DFFCF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BAC0C9E9-3BA5-4C62-8E39-EC48BADAAA2F}"/>
              </a:ext>
            </a:extLst>
          </p:cNvPr>
          <p:cNvSpPr>
            <a:spLocks/>
          </p:cNvSpPr>
          <p:nvPr/>
        </p:nvSpPr>
        <p:spPr bwMode="auto">
          <a:xfrm>
            <a:off x="1020014" y="4577039"/>
            <a:ext cx="631825" cy="284162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00000"/>
          </a:solidFill>
          <a:ln w="25400" cap="flat">
            <a:noFill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A7B6DDEC-C99D-48D3-885B-C7FC43F8E3D6}"/>
              </a:ext>
            </a:extLst>
          </p:cNvPr>
          <p:cNvSpPr>
            <a:spLocks/>
          </p:cNvSpPr>
          <p:nvPr/>
        </p:nvSpPr>
        <p:spPr bwMode="auto">
          <a:xfrm>
            <a:off x="628650" y="4314757"/>
            <a:ext cx="1006686" cy="353943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Calibri Bold Italic" charset="0"/>
                <a:sym typeface="Calibri Bold Italic" charset="0"/>
              </a:rPr>
              <a:t>直接跳转</a:t>
            </a:r>
            <a:endParaRPr lang="en-US" sz="18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Calibri Bold Italic" charset="0"/>
              <a:sym typeface="Calibri Bold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483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350" y="1050985"/>
            <a:ext cx="8382000" cy="5156200"/>
          </a:xfrm>
          <a:ln/>
        </p:spPr>
        <p:txBody>
          <a:bodyPr>
            <a:normAutofit/>
          </a:bodyPr>
          <a:lstStyle/>
          <a:p>
            <a:r>
              <a:rPr lang="zh-CN" altLang="en-US" dirty="0"/>
              <a:t>跳转表</a:t>
            </a:r>
            <a:endParaRPr lang="en-US" altLang="zh-CN" dirty="0"/>
          </a:p>
          <a:p>
            <a:pPr lvl="1"/>
            <a:r>
              <a:rPr lang="zh-CN" altLang="en-US" dirty="0"/>
              <a:t>每个地址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  <a:p>
            <a:pPr lvl="1"/>
            <a:r>
              <a:rPr lang="zh-CN" altLang="en-US" dirty="0">
                <a:latin typeface="Courier New Bold" charset="0"/>
                <a:cs typeface="Courier New Bold" charset="0"/>
                <a:sym typeface="Courier New Bold" charset="0"/>
              </a:rPr>
              <a:t>基地址是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.L4</a:t>
            </a:r>
            <a:endParaRPr lang="en-US" dirty="0"/>
          </a:p>
          <a:p>
            <a:r>
              <a:rPr lang="zh-CN" altLang="en-US" dirty="0"/>
              <a:t>跳转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  <a:sym typeface="Calibri Bold" charset="0"/>
              </a:rPr>
              <a:t>直接跳转</a:t>
            </a:r>
            <a:r>
              <a:rPr lang="en-US" dirty="0">
                <a:sym typeface="Calibri Bold" charset="0"/>
              </a:rPr>
              <a:t>:</a:t>
            </a:r>
            <a:r>
              <a:rPr lang="en-US" dirty="0"/>
              <a:t> </a:t>
            </a:r>
            <a:r>
              <a:rPr lang="en-US" b="1" dirty="0" err="1">
                <a:cs typeface="Courier New" pitchFamily="49" charset="0"/>
                <a:sym typeface="Courier New Bold" charset="0"/>
              </a:rPr>
              <a:t>jmp</a:t>
            </a:r>
            <a:r>
              <a:rPr lang="en-US" b="1" dirty="0">
                <a:cs typeface="Courier New" pitchFamily="49" charset="0"/>
                <a:sym typeface="Courier New Bold" charset="0"/>
              </a:rPr>
              <a:t> .L8</a:t>
            </a:r>
          </a:p>
          <a:p>
            <a:pPr lvl="1"/>
            <a:r>
              <a:rPr lang="zh-CN" altLang="en-US" dirty="0"/>
              <a:t>跳转目标地址由</a:t>
            </a:r>
            <a:r>
              <a:rPr lang="en-US" dirty="0"/>
              <a:t> </a:t>
            </a:r>
            <a:r>
              <a:rPr lang="en-US" dirty="0">
                <a:sym typeface="Courier New Bold" charset="0"/>
              </a:rPr>
              <a:t>.L8</a:t>
            </a:r>
            <a:r>
              <a:rPr lang="zh-CN" altLang="en-US" dirty="0">
                <a:sym typeface="Courier New Bold" charset="0"/>
              </a:rPr>
              <a:t>表示</a:t>
            </a:r>
            <a:endParaRPr lang="en-US" altLang="zh-CN" dirty="0">
              <a:sym typeface="Courier New Bold" charset="0"/>
            </a:endParaRPr>
          </a:p>
          <a:p>
            <a:r>
              <a:rPr lang="zh-CN" altLang="en-US" dirty="0">
                <a:solidFill>
                  <a:srgbClr val="C00000"/>
                </a:solidFill>
                <a:sym typeface="Calibri Bold" charset="0"/>
              </a:rPr>
              <a:t>非直接跳转</a:t>
            </a:r>
            <a:r>
              <a:rPr lang="en-US" dirty="0">
                <a:solidFill>
                  <a:srgbClr val="C00000"/>
                </a:solidFill>
                <a:sym typeface="Calibri Bold" charset="0"/>
              </a:rPr>
              <a:t>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cs typeface="Courier New" pitchFamily="49" charset="0"/>
                <a:sym typeface="Courier New Bold" charset="0"/>
              </a:rPr>
              <a:t>jmp</a:t>
            </a:r>
            <a:r>
              <a:rPr lang="en-US" b="1" dirty="0">
                <a:cs typeface="Courier New" pitchFamily="49" charset="0"/>
                <a:sym typeface="Courier New Bold" charset="0"/>
              </a:rPr>
              <a:t> *.L4(,%rdi,8)</a:t>
            </a:r>
            <a:endParaRPr lang="en-US" b="1" dirty="0">
              <a:cs typeface="Courier New" pitchFamily="49" charset="0"/>
            </a:endParaRPr>
          </a:p>
          <a:p>
            <a:pPr marL="552450" lvl="1"/>
            <a:r>
              <a:rPr lang="zh-CN" altLang="en-US" dirty="0"/>
              <a:t>跳转表的起始地址</a:t>
            </a:r>
            <a:r>
              <a:rPr lang="en-US" dirty="0"/>
              <a:t>: </a:t>
            </a:r>
            <a:r>
              <a:rPr lang="en-US" dirty="0">
                <a:cs typeface="Courier New Bold" charset="0"/>
                <a:sym typeface="Courier New Bold" charset="0"/>
              </a:rPr>
              <a:t>.L4</a:t>
            </a:r>
            <a:endParaRPr lang="en-US" dirty="0"/>
          </a:p>
          <a:p>
            <a:pPr marL="552450" lvl="1"/>
            <a:r>
              <a:rPr lang="zh-CN" altLang="en-US" dirty="0"/>
              <a:t>地址需要按</a:t>
            </a:r>
            <a:r>
              <a:rPr lang="en-US" altLang="zh-CN" dirty="0"/>
              <a:t>8</a:t>
            </a:r>
            <a:r>
              <a:rPr lang="zh-CN" altLang="en-US" dirty="0"/>
              <a:t>的倍数进行缩放</a:t>
            </a:r>
            <a:r>
              <a:rPr lang="en-US" dirty="0"/>
              <a:t>(</a:t>
            </a:r>
            <a:r>
              <a:rPr lang="zh-CN" altLang="en-US" dirty="0"/>
              <a:t>转向的代码地址是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r>
              <a:rPr lang="en-US" dirty="0"/>
              <a:t>)</a:t>
            </a:r>
          </a:p>
          <a:p>
            <a:pPr marL="552450" lvl="1"/>
            <a:r>
              <a:rPr lang="zh-CN" altLang="en-US" dirty="0"/>
              <a:t>寻找目标地址</a:t>
            </a:r>
            <a:r>
              <a:rPr lang="en-US" dirty="0">
                <a:cs typeface="Courier New Bold" charset="0"/>
                <a:sym typeface="Courier New Bold" charset="0"/>
              </a:rPr>
              <a:t>.L4 + x*8</a:t>
            </a:r>
          </a:p>
          <a:p>
            <a:pPr marL="1009650" lvl="2"/>
            <a:r>
              <a:rPr lang="en-US" dirty="0"/>
              <a:t>Only for  0 ≤ </a:t>
            </a:r>
            <a:r>
              <a:rPr lang="en-US" dirty="0">
                <a:cs typeface="Courier New Bold" charset="0"/>
                <a:sym typeface="Courier New Bold" charset="0"/>
              </a:rPr>
              <a:t>x</a:t>
            </a:r>
            <a:r>
              <a:rPr lang="en-US" dirty="0"/>
              <a:t> ≤ 6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5421702" y="1184904"/>
            <a:ext cx="1246188" cy="381000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Jump table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5891213" y="1600544"/>
            <a:ext cx="2832100" cy="2286000"/>
          </a:xfrm>
          <a:prstGeom prst="rect">
            <a:avLst/>
          </a:prstGeom>
          <a:solidFill>
            <a:srgbClr val="D6D6F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.section	.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rodata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.align 8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.L4: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.L8	# x = 0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.L3	# x = 1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.L5	# x = 2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.L9	# x = 3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.L8	# x = 4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.L7	# x = 5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.L7	# x = 6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1F4852-CCDF-475E-AA03-B72EC709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AD12D-2064-40DC-B4E7-E765DAC81F37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9E0334-1FB1-4672-984F-2DDBEF53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21A432-7A09-4A52-975C-C86E8AF3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697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>
            <a:spLocks/>
          </p:cNvSpPr>
          <p:nvPr/>
        </p:nvSpPr>
        <p:spPr bwMode="auto">
          <a:xfrm>
            <a:off x="946924" y="1631111"/>
            <a:ext cx="2832100" cy="2286000"/>
          </a:xfrm>
          <a:prstGeom prst="rect">
            <a:avLst/>
          </a:prstGeom>
          <a:solidFill>
            <a:srgbClr val="D6D6F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.section	.</a:t>
            </a:r>
            <a:r>
              <a:rPr lang="en-US" sz="14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rodata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.align 8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.L4: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.L8	# x = 0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.L3	# x = 1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.L5	# x = 2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.L9	# x = 3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.L8	# x = 4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.L7	# x = 5</a:t>
            </a:r>
          </a:p>
          <a:p>
            <a:pPr algn="l">
              <a:tabLst>
                <a:tab pos="228600" algn="l"/>
                <a:tab pos="1201738" algn="l"/>
                <a:tab pos="1768475" algn="l"/>
                <a:tab pos="2463800" algn="l"/>
                <a:tab pos="2286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  <a:tab pos="228600" algn="l"/>
                <a:tab pos="1663700" algn="l"/>
                <a:tab pos="2463800" algn="l"/>
              </a:tabLst>
            </a:pPr>
            <a:r>
              <a:rPr lang="en-US" sz="14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.quad	.L7	# x = 6</a:t>
            </a:r>
            <a:endParaRPr lang="en-US" sz="1400" b="1" dirty="0">
              <a:solidFill>
                <a:schemeClr val="tx1"/>
              </a:solidFill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26629" name="Rectangle 5"/>
          <p:cNvSpPr>
            <a:spLocks/>
          </p:cNvSpPr>
          <p:nvPr/>
        </p:nvSpPr>
        <p:spPr bwMode="auto">
          <a:xfrm>
            <a:off x="300726" y="983411"/>
            <a:ext cx="34544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 algn="l">
              <a:spcBef>
                <a:spcPts val="638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alibri Bold" charset="0"/>
                <a:sym typeface="Calibri Bold" charset="0"/>
              </a:rPr>
              <a:t>跳转表的映射</a:t>
            </a:r>
            <a:endParaRPr lang="en-US" sz="2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Calibri Bold" charset="0"/>
              <a:sym typeface="Calibri Bold" charset="0"/>
            </a:endParaRPr>
          </a:p>
        </p:txBody>
      </p:sp>
      <p:sp>
        <p:nvSpPr>
          <p:cNvPr id="26630" name="Rectangle 6"/>
          <p:cNvSpPr>
            <a:spLocks/>
          </p:cNvSpPr>
          <p:nvPr/>
        </p:nvSpPr>
        <p:spPr bwMode="auto">
          <a:xfrm>
            <a:off x="4428226" y="1212011"/>
            <a:ext cx="4432300" cy="4770437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switch(x) {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1:      // .L3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= y*z;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2:      // .L5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= y/z;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/* Fall Through */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3:      // .L9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+= 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5: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6:      // .L7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-= 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default:     // .L8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= 2;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}</a:t>
            </a:r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569389" y="2378823"/>
            <a:ext cx="1392237" cy="2700337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rot="10800000" flipH="1">
            <a:off x="3575739" y="1758111"/>
            <a:ext cx="1392237" cy="850900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rot="10800000" flipH="1">
            <a:off x="3590026" y="2518523"/>
            <a:ext cx="1381125" cy="320675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3583676" y="3015411"/>
            <a:ext cx="1390650" cy="271463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3590026" y="3282111"/>
            <a:ext cx="1373188" cy="1797050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3590026" y="3517061"/>
            <a:ext cx="1295400" cy="666750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>
            <a:off x="3590026" y="3771061"/>
            <a:ext cx="1295400" cy="641350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D40FA4-BC73-4EEE-A8F9-BA44644C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8656-483A-4D33-AC49-EDFBCC75A225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5C20A0-8022-4CF6-92B5-D0C08060A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AA5D77-334E-43E1-AD23-D741EE3F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541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31D2905-B280-4E50-803F-92B30FE5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代码段（</a:t>
            </a:r>
            <a:r>
              <a:rPr lang="en-US" altLang="zh-CN" dirty="0"/>
              <a:t>x==1</a:t>
            </a:r>
            <a:r>
              <a:rPr lang="zh-CN" altLang="en-US" dirty="0"/>
              <a:t>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412764-5BDA-43B6-81A2-527266C6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0741-E21F-47FD-855C-69AFB5C72C08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9D9D76-F8BB-4B63-97A8-E195C2EC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9C4F70-6ED8-496D-955D-9102D5D5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4344838" y="1651958"/>
            <a:ext cx="4737100" cy="13716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.L3: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rsi</a:t>
            </a: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y</a:t>
            </a:r>
            <a:endParaRPr lang="pt-BR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imulq</a:t>
            </a: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y</a:t>
            </a: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*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z</a:t>
            </a:r>
            <a:endParaRPr lang="pt-BR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pt-BR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pt-BR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ret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245853" y="1651958"/>
            <a:ext cx="3898900" cy="1981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switch(x) {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case 1:	  // .L3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= y*z;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break;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. . .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52600" y="4114800"/>
          <a:ext cx="3352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50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4E159C4-D6B4-460B-8106-CFA72CA15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6859"/>
            <a:ext cx="7886700" cy="1325563"/>
          </a:xfrm>
        </p:spPr>
        <p:txBody>
          <a:bodyPr/>
          <a:lstStyle/>
          <a:p>
            <a:r>
              <a:rPr lang="zh-CN" altLang="en-US" dirty="0"/>
              <a:t>二、程序编码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921E3-A887-4649-8D58-A1953C4CD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程序从源代码转换成可执行代码需要编译器、链接器等完成一系列的工作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57527E-CE57-4331-96C9-5510BA43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08EF-5F60-4248-B623-D6FF576027E3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54F37B-006E-4BC6-9151-AAEDF5B2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EF14B-A2EC-4D2B-A0FA-D519425F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3EB020-8674-4AD3-A8AD-F39BDAB5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7" y="3203203"/>
            <a:ext cx="7260965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0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5059873-845B-402D-8FC8-F7F67419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处理错误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2DB585-467D-4B6D-94F8-55BE5121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9999-3D9D-471D-9644-1E962F68DB7A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353ACA-77A3-466A-BA8A-8A8449CA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5F14E3-9BCD-4BD7-919A-A0752E16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26630" name="Rectangle 6"/>
          <p:cNvSpPr>
            <a:spLocks/>
          </p:cNvSpPr>
          <p:nvPr/>
        </p:nvSpPr>
        <p:spPr bwMode="auto">
          <a:xfrm>
            <a:off x="139700" y="1524000"/>
            <a:ext cx="36703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w = 1;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 . .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switch(x) {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	. . .	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2: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= y/z;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/* Fall Through */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3: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+= 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	. . .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}</a:t>
            </a:r>
          </a:p>
        </p:txBody>
      </p:sp>
      <p:sp>
        <p:nvSpPr>
          <p:cNvPr id="16" name="Rectangle 6"/>
          <p:cNvSpPr>
            <a:spLocks/>
          </p:cNvSpPr>
          <p:nvPr/>
        </p:nvSpPr>
        <p:spPr bwMode="auto">
          <a:xfrm>
            <a:off x="6172200" y="4419600"/>
            <a:ext cx="2743200" cy="762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case 3: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      w = 1;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</p:txBody>
      </p:sp>
      <p:sp>
        <p:nvSpPr>
          <p:cNvPr id="17" name="Rectangle 6"/>
          <p:cNvSpPr>
            <a:spLocks/>
          </p:cNvSpPr>
          <p:nvPr/>
        </p:nvSpPr>
        <p:spPr bwMode="auto">
          <a:xfrm>
            <a:off x="4191000" y="2133600"/>
            <a:ext cx="2743200" cy="9906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2: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= y/z;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goto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merge;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</p:txBody>
      </p:sp>
      <p:sp>
        <p:nvSpPr>
          <p:cNvPr id="18" name="Rectangle 6"/>
          <p:cNvSpPr>
            <a:spLocks/>
          </p:cNvSpPr>
          <p:nvPr/>
        </p:nvSpPr>
        <p:spPr bwMode="auto">
          <a:xfrm>
            <a:off x="6172200" y="5181600"/>
            <a:ext cx="2743200" cy="685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merge: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      w += 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</p:txBody>
      </p:sp>
      <p:cxnSp>
        <p:nvCxnSpPr>
          <p:cNvPr id="20" name="Straight Arrow Connector 19"/>
          <p:cNvCxnSpPr>
            <a:endCxn id="17" idx="1"/>
          </p:cNvCxnSpPr>
          <p:nvPr/>
        </p:nvCxnSpPr>
        <p:spPr bwMode="auto">
          <a:xfrm flipV="1">
            <a:off x="1752600" y="2628900"/>
            <a:ext cx="2438400" cy="1905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endCxn id="16" idx="1"/>
          </p:cNvCxnSpPr>
          <p:nvPr/>
        </p:nvCxnSpPr>
        <p:spPr bwMode="auto">
          <a:xfrm>
            <a:off x="1905000" y="3733800"/>
            <a:ext cx="4267200" cy="1066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17" idx="2"/>
          </p:cNvCxnSpPr>
          <p:nvPr/>
        </p:nvCxnSpPr>
        <p:spPr bwMode="auto">
          <a:xfrm>
            <a:off x="5562600" y="3124200"/>
            <a:ext cx="609600" cy="2286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15016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3962400" y="1295400"/>
            <a:ext cx="5041900" cy="30480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.L5:                  # Case 2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rsi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cs-CZ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cqto</a:t>
            </a:r>
            <a:endParaRPr lang="cs-CZ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idivq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rcx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#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y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/z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jmp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.L6        #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goto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merge</a:t>
            </a:r>
            <a:endParaRPr lang="cs-CZ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.L9:                  # Case 3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#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w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= 1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.L6:                  #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merge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rcx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#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w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+= z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ret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139700" y="1524000"/>
            <a:ext cx="36703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w = 1;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. . .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switch(x) {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	. . .	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2: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= y/z;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/* Fall Through */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3: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+= 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break;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	. . .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}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10000" y="4572000"/>
          <a:ext cx="3352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6A6B37-B2B0-4EDD-9944-148EAFB86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533024-721E-47B5-8CFE-58AAF970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C287-A494-430B-950B-F994D7A3EF6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EACBB7-A836-4DAE-9ACA-D635BBE5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0C313B-36F4-4D02-937D-44A7FA00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33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 dirty="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5021DA-BECF-4E69-B691-44E13D395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Code </a:t>
            </a:r>
            <a:r>
              <a:rPr lang="zh-CN" altLang="en-US" dirty="0"/>
              <a:t>为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6.default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1D880C-B1B8-4F2E-83FC-A28F1A60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D0F2-7109-4241-AA3B-9B083B7150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E60966-E7BB-4D39-A4B3-BA7E1A1C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100608-CB4C-493E-838C-25E3ED77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27652" name="Rectangle 4"/>
          <p:cNvSpPr>
            <a:spLocks/>
          </p:cNvSpPr>
          <p:nvPr/>
        </p:nvSpPr>
        <p:spPr bwMode="auto">
          <a:xfrm>
            <a:off x="4258573" y="1508124"/>
            <a:ext cx="4737100" cy="2133600"/>
          </a:xfrm>
          <a:prstGeom prst="rect">
            <a:avLst/>
          </a:prstGeom>
          <a:solidFill>
            <a:srgbClr val="F1C7C7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.L7:               # Case 5,6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$1,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#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w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= 1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#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w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-= z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.L8:               # Default: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$2, %</a:t>
            </a:r>
            <a:r>
              <a:rPr lang="cs-CZ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#  2</a:t>
            </a:r>
          </a:p>
          <a:p>
            <a:pPr algn="l">
              <a:tabLst>
                <a:tab pos="342900" algn="l"/>
                <a:tab pos="342900" algn="l"/>
                <a:tab pos="1082675" algn="l"/>
                <a:tab pos="342900" algn="l"/>
                <a:tab pos="240665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  <a:tab pos="342900" algn="l"/>
                <a:tab pos="2463800" algn="l"/>
              </a:tabLst>
            </a:pPr>
            <a:r>
              <a:rPr lang="cs-CZ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219973" y="1508124"/>
            <a:ext cx="3898900" cy="2819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switch(x) {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. . .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case 5:  // .L7</a:t>
            </a:r>
          </a:p>
          <a:p>
            <a:pPr algn="l"/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case 6:  // .L7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-= z;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break;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default: // .L8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w = 2; 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810000" y="4572000"/>
          <a:ext cx="3352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266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1513A-BE80-4073-9D5A-BA46E737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69C4E-8F38-46E6-A6E5-7ADF880E5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传递控制</a:t>
            </a:r>
            <a:endParaRPr lang="en-US" altLang="zh-CN" dirty="0"/>
          </a:p>
          <a:p>
            <a:pPr lvl="1"/>
            <a:r>
              <a:rPr lang="zh-CN" altLang="en-US" dirty="0"/>
              <a:t>调用的地址</a:t>
            </a:r>
            <a:endParaRPr lang="en-US" altLang="zh-CN" dirty="0"/>
          </a:p>
          <a:p>
            <a:pPr lvl="1"/>
            <a:r>
              <a:rPr lang="zh-CN" altLang="en-US" dirty="0"/>
              <a:t>返回的地址</a:t>
            </a:r>
            <a:endParaRPr lang="en-US" altLang="zh-CN" dirty="0"/>
          </a:p>
          <a:p>
            <a:r>
              <a:rPr lang="zh-CN" altLang="en-US" dirty="0"/>
              <a:t>传递参数</a:t>
            </a:r>
            <a:endParaRPr lang="en-US" altLang="zh-CN" dirty="0"/>
          </a:p>
          <a:p>
            <a:pPr lvl="1"/>
            <a:r>
              <a:rPr lang="zh-CN" altLang="en-US" dirty="0"/>
              <a:t>过程参数</a:t>
            </a:r>
            <a:endParaRPr lang="en-US" altLang="zh-CN" dirty="0"/>
          </a:p>
          <a:p>
            <a:pPr lvl="1"/>
            <a:r>
              <a:rPr lang="zh-CN" altLang="en-US" dirty="0"/>
              <a:t>返回值</a:t>
            </a:r>
            <a:endParaRPr lang="en-US" altLang="zh-CN" dirty="0"/>
          </a:p>
          <a:p>
            <a:r>
              <a:rPr lang="zh-CN" altLang="en-US" dirty="0"/>
              <a:t>存储管理</a:t>
            </a:r>
            <a:endParaRPr lang="en-US" altLang="zh-CN" dirty="0"/>
          </a:p>
          <a:p>
            <a:pPr lvl="1"/>
            <a:r>
              <a:rPr lang="zh-CN" altLang="en-US" dirty="0"/>
              <a:t>过程执行期间分配空间</a:t>
            </a:r>
            <a:endParaRPr lang="en-US" altLang="zh-CN" dirty="0"/>
          </a:p>
          <a:p>
            <a:pPr lvl="1"/>
            <a:r>
              <a:rPr lang="zh-CN" altLang="en-US" dirty="0"/>
              <a:t>返回时释放空间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B5CB-F61D-453C-A624-6E26006C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3DBD1-F0DB-401E-BD5A-EEE1BF295E12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B1EF1-8AAF-40A5-BF6A-DC3625E1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F1356-FE64-4ACD-9F16-B5461830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031EFE2-3945-4E1F-9F7D-BB2756D6D9F1}"/>
              </a:ext>
            </a:extLst>
          </p:cNvPr>
          <p:cNvSpPr>
            <a:spLocks/>
          </p:cNvSpPr>
          <p:nvPr/>
        </p:nvSpPr>
        <p:spPr bwMode="auto">
          <a:xfrm>
            <a:off x="6222881" y="1059641"/>
            <a:ext cx="1612900" cy="2021188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P(…) 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y = Q(x);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print(y)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  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8A6B822-0ACA-47A3-BDFC-23191E261C16}"/>
              </a:ext>
            </a:extLst>
          </p:cNvPr>
          <p:cNvSpPr>
            <a:spLocks/>
          </p:cNvSpPr>
          <p:nvPr/>
        </p:nvSpPr>
        <p:spPr bwMode="auto">
          <a:xfrm>
            <a:off x="5994281" y="3309429"/>
            <a:ext cx="2133600" cy="2362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Q(</a:t>
            </a:r>
            <a:r>
              <a:rPr lang="en-US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t = 3*</a:t>
            </a:r>
            <a:r>
              <a:rPr lang="en-US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;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v[10];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return v[t];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grpSp>
        <p:nvGrpSpPr>
          <p:cNvPr id="9" name="Group 20">
            <a:extLst>
              <a:ext uri="{FF2B5EF4-FFF2-40B4-BE49-F238E27FC236}">
                <a16:creationId xmlns:a16="http://schemas.microsoft.com/office/drawing/2014/main" id="{E3E13C8F-BD83-48F0-925C-1D97D48309F5}"/>
              </a:ext>
            </a:extLst>
          </p:cNvPr>
          <p:cNvGrpSpPr/>
          <p:nvPr/>
        </p:nvGrpSpPr>
        <p:grpSpPr>
          <a:xfrm>
            <a:off x="5426016" y="2066207"/>
            <a:ext cx="3536830" cy="2995822"/>
            <a:chOff x="5334000" y="2057400"/>
            <a:chExt cx="3352800" cy="3352800"/>
          </a:xfrm>
        </p:grpSpPr>
        <p:sp>
          <p:nvSpPr>
            <p:cNvPr id="14" name="Arc 9">
              <a:extLst>
                <a:ext uri="{FF2B5EF4-FFF2-40B4-BE49-F238E27FC236}">
                  <a16:creationId xmlns:a16="http://schemas.microsoft.com/office/drawing/2014/main" id="{595A83FA-22BB-4D9A-B9D6-C5DC2F075A9C}"/>
                </a:ext>
              </a:extLst>
            </p:cNvPr>
            <p:cNvSpPr/>
            <p:nvPr/>
          </p:nvSpPr>
          <p:spPr bwMode="auto">
            <a:xfrm>
              <a:off x="6477000" y="2057400"/>
              <a:ext cx="2209800" cy="2286000"/>
            </a:xfrm>
            <a:prstGeom prst="arc">
              <a:avLst>
                <a:gd name="adj1" fmla="val 16200000"/>
                <a:gd name="adj2" fmla="val 4768750"/>
              </a:avLst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Arc 10">
              <a:extLst>
                <a:ext uri="{FF2B5EF4-FFF2-40B4-BE49-F238E27FC236}">
                  <a16:creationId xmlns:a16="http://schemas.microsoft.com/office/drawing/2014/main" id="{C0F38420-C731-4550-A1BC-35DA5C1CA6B9}"/>
                </a:ext>
              </a:extLst>
            </p:cNvPr>
            <p:cNvSpPr/>
            <p:nvPr/>
          </p:nvSpPr>
          <p:spPr bwMode="auto">
            <a:xfrm rot="10800000">
              <a:off x="5334000" y="2362200"/>
              <a:ext cx="1371600" cy="3048000"/>
            </a:xfrm>
            <a:prstGeom prst="arc">
              <a:avLst>
                <a:gd name="adj1" fmla="val 16200000"/>
                <a:gd name="adj2" fmla="val 5567493"/>
              </a:avLst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2860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7432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2004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657600" algn="l" defTabSz="914400" rtl="0" eaLnBrk="1" latinLnBrk="0" hangingPunct="1">
                <a:defRPr sz="4200" kern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0" name="Group 21">
            <a:extLst>
              <a:ext uri="{FF2B5EF4-FFF2-40B4-BE49-F238E27FC236}">
                <a16:creationId xmlns:a16="http://schemas.microsoft.com/office/drawing/2014/main" id="{81BA5433-6DB4-426C-B4D0-B0A4BF46F4D8}"/>
              </a:ext>
            </a:extLst>
          </p:cNvPr>
          <p:cNvGrpSpPr/>
          <p:nvPr/>
        </p:nvGrpSpPr>
        <p:grpSpPr>
          <a:xfrm>
            <a:off x="6599207" y="2179162"/>
            <a:ext cx="858911" cy="2882867"/>
            <a:chOff x="6248400" y="2082385"/>
            <a:chExt cx="1009449" cy="3251615"/>
          </a:xfrm>
        </p:grpSpPr>
        <p:cxnSp>
          <p:nvCxnSpPr>
            <p:cNvPr id="12" name="Straight Arrow Connector 12">
              <a:extLst>
                <a:ext uri="{FF2B5EF4-FFF2-40B4-BE49-F238E27FC236}">
                  <a16:creationId xmlns:a16="http://schemas.microsoft.com/office/drawing/2014/main" id="{0B7035C2-0CF2-4EC8-9DF6-BDF7363EF4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10400" y="2082385"/>
              <a:ext cx="247449" cy="128247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4E867112-4866-4936-997E-CB7748676808}"/>
                </a:ext>
              </a:extLst>
            </p:cNvPr>
            <p:cNvCxnSpPr/>
            <p:nvPr/>
          </p:nvCxnSpPr>
          <p:spPr bwMode="auto">
            <a:xfrm flipH="1" flipV="1">
              <a:off x="6248400" y="2133600"/>
              <a:ext cx="914400" cy="32004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1" name="Rectangle 19">
            <a:extLst>
              <a:ext uri="{FF2B5EF4-FFF2-40B4-BE49-F238E27FC236}">
                <a16:creationId xmlns:a16="http://schemas.microsoft.com/office/drawing/2014/main" id="{ED357D21-32FC-4675-B82F-2F61B9CEC6A0}"/>
              </a:ext>
            </a:extLst>
          </p:cNvPr>
          <p:cNvSpPr/>
          <p:nvPr/>
        </p:nvSpPr>
        <p:spPr bwMode="auto">
          <a:xfrm>
            <a:off x="6222881" y="4147629"/>
            <a:ext cx="1447800" cy="38100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48E58-0D41-412E-8F23-31E31D66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20" y="973555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、运行时栈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34CE7-4139-4B17-BDA0-2A357FC5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09771-1335-4972-B9CD-55707AE11CB5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7D607-0795-4BC9-998F-B5F0BFBD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98B11E-580D-4BCB-BB7F-C6F673A3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74</a:t>
            </a:fld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30D9B33-FDB5-47DA-B4BC-0C70786416B1}"/>
              </a:ext>
            </a:extLst>
          </p:cNvPr>
          <p:cNvGrpSpPr/>
          <p:nvPr/>
        </p:nvGrpSpPr>
        <p:grpSpPr>
          <a:xfrm>
            <a:off x="1533973" y="517706"/>
            <a:ext cx="6565152" cy="5791200"/>
            <a:chOff x="878366" y="473015"/>
            <a:chExt cx="6565152" cy="57912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32FB223-9C8E-4F87-B4B8-F9A69C9FC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366" y="2015166"/>
              <a:ext cx="1952625" cy="363855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91007FE-8EE1-4610-B0ED-6E31ABA36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093" y="473015"/>
              <a:ext cx="3400425" cy="5791200"/>
            </a:xfrm>
            <a:prstGeom prst="rect">
              <a:avLst/>
            </a:prstGeom>
          </p:spPr>
        </p:pic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EDD4D50-A1A0-41F3-A717-FCC754D72A29}"/>
                </a:ext>
              </a:extLst>
            </p:cNvPr>
            <p:cNvCxnSpPr/>
            <p:nvPr/>
          </p:nvCxnSpPr>
          <p:spPr>
            <a:xfrm flipV="1">
              <a:off x="2830991" y="715992"/>
              <a:ext cx="2189583" cy="1613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318B48-3FE3-40EE-9DB9-61F77E2027EE}"/>
                </a:ext>
              </a:extLst>
            </p:cNvPr>
            <p:cNvCxnSpPr/>
            <p:nvPr/>
          </p:nvCxnSpPr>
          <p:spPr>
            <a:xfrm>
              <a:off x="2830991" y="2708694"/>
              <a:ext cx="1212102" cy="3218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AB67880-E869-5688-E370-454D7CE561E7}"/>
              </a:ext>
            </a:extLst>
          </p:cNvPr>
          <p:cNvSpPr txBox="1"/>
          <p:nvPr/>
        </p:nvSpPr>
        <p:spPr>
          <a:xfrm>
            <a:off x="8295431" y="3332282"/>
            <a:ext cx="439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栈帧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8CD2853-4635-B297-7497-C36ED5AA3A69}"/>
              </a:ext>
            </a:extLst>
          </p:cNvPr>
          <p:cNvSpPr/>
          <p:nvPr/>
        </p:nvSpPr>
        <p:spPr>
          <a:xfrm rot="10800000">
            <a:off x="7772550" y="3574425"/>
            <a:ext cx="522881" cy="162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00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F7720D-631E-4FA8-9A26-B4F06ADE8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、转移控制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zh-CN" dirty="0"/>
              <a:t>函数P调用函数Q时，会把返回地址压入栈中，该地址指明了当函数Q执行结束返回时要从函数P的哪个位置继续执行。这个返回地址的压栈操作并不是由指令push来执行的，而是由函数调用call来实现的。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BF9F1F-C9A8-440A-8A85-4F26EDFA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567F2-AD39-4216-9AF7-A358FAF7818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D7C492-4267-473A-8EE3-4E191E8D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1493B1-E356-491B-9B79-F0297F73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06FBA0-85AA-4D0C-90C1-1EAF8345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108" y="3843042"/>
            <a:ext cx="4820575" cy="14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1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45059" name="Rectangle 3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Call</a:t>
            </a:r>
            <a:r>
              <a:rPr lang="zh-CN" altLang="en-US" dirty="0"/>
              <a:t>与</a:t>
            </a:r>
            <a:r>
              <a:rPr lang="en-US" altLang="zh-CN" dirty="0"/>
              <a:t>ret</a:t>
            </a:r>
            <a:r>
              <a:rPr lang="zh-CN" altLang="en-US" dirty="0"/>
              <a:t>指令的功能</a:t>
            </a:r>
            <a:endParaRPr lang="en-US" dirty="0"/>
          </a:p>
          <a:p>
            <a:r>
              <a:rPr lang="en-US" altLang="zh-CN" dirty="0">
                <a:solidFill>
                  <a:srgbClr val="980002"/>
                </a:solidFill>
              </a:rPr>
              <a:t>Call</a:t>
            </a:r>
            <a:r>
              <a:rPr lang="zh-CN" altLang="en-US" dirty="0">
                <a:solidFill>
                  <a:srgbClr val="980002"/>
                </a:solidFill>
              </a:rPr>
              <a:t>指令：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call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ea typeface="Calibri Bold Italic" charset="0"/>
                <a:cs typeface="Courier New" pitchFamily="49" charset="0"/>
                <a:sym typeface="Calibri Bold Italic" charset="0"/>
              </a:rPr>
              <a:t>label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552450" lvl="1"/>
            <a:r>
              <a:rPr lang="zh-CN" altLang="en-US" dirty="0"/>
              <a:t>返回地址压栈</a:t>
            </a:r>
            <a:endParaRPr lang="en-US" altLang="zh-CN" dirty="0"/>
          </a:p>
          <a:p>
            <a:pPr marL="552450" lvl="1"/>
            <a:r>
              <a:rPr lang="zh-CN" altLang="en-US" dirty="0"/>
              <a:t>跳转到标签指示的地址</a:t>
            </a:r>
            <a:endParaRPr lang="en-US" altLang="zh-CN" dirty="0"/>
          </a:p>
          <a:p>
            <a:r>
              <a:rPr lang="en-US" altLang="zh-CN" dirty="0">
                <a:solidFill>
                  <a:srgbClr val="980002"/>
                </a:solidFill>
              </a:rPr>
              <a:t>Ret</a:t>
            </a:r>
            <a:r>
              <a:rPr lang="zh-CN" altLang="en-US" dirty="0">
                <a:solidFill>
                  <a:srgbClr val="980002"/>
                </a:solidFill>
              </a:rPr>
              <a:t>指令</a:t>
            </a:r>
            <a:r>
              <a:rPr lang="en-US" dirty="0">
                <a:solidFill>
                  <a:srgbClr val="980002"/>
                </a:solidFill>
              </a:rPr>
              <a:t>:</a:t>
            </a:r>
            <a:r>
              <a:rPr lang="en-US" dirty="0"/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ret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552450" lvl="1"/>
            <a:r>
              <a:rPr lang="zh-CN" altLang="en-US" dirty="0"/>
              <a:t>弹出返回地址</a:t>
            </a:r>
            <a:endParaRPr lang="en-US" altLang="zh-CN" dirty="0"/>
          </a:p>
          <a:p>
            <a:pPr marL="552450" lvl="1"/>
            <a:r>
              <a:rPr lang="zh-CN" altLang="en-US" dirty="0"/>
              <a:t>转向返回地址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2E3F83-357F-43FE-864C-F3EC4E7C7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97E2-6D43-449A-9351-FA9D501E0FFC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607D46-5539-47F9-B3F6-3D0A8F69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AB5280-7949-4157-8AF4-176BB706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C5B280-3EF0-467F-A2C2-4C070BB8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代码示例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625E90-6DC3-41A9-8ACE-17596767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19B0-B969-4A76-AF88-A7515E0B0AD7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25FDE4-1E3B-4A6A-901A-AAC5285B0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1E1AAE-7273-4521-9BF3-D16C89A5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9C30061-A46A-47A4-A311-09CC1E757839}"/>
              </a:ext>
            </a:extLst>
          </p:cNvPr>
          <p:cNvSpPr>
            <a:spLocks/>
          </p:cNvSpPr>
          <p:nvPr/>
        </p:nvSpPr>
        <p:spPr bwMode="auto">
          <a:xfrm>
            <a:off x="76200" y="4800600"/>
            <a:ext cx="2667000" cy="18288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mult2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(long a, long b)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long s = a * b;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return s;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4441A1C-FDB1-475C-9C82-B2DBE75F31D3}"/>
              </a:ext>
            </a:extLst>
          </p:cNvPr>
          <p:cNvSpPr>
            <a:spLocks/>
          </p:cNvSpPr>
          <p:nvPr/>
        </p:nvSpPr>
        <p:spPr bwMode="auto">
          <a:xfrm>
            <a:off x="3505200" y="381000"/>
            <a:ext cx="4267200" cy="1828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multstore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(long x, long y, long *</a:t>
            </a:r>
            <a:r>
              <a:rPr lang="en-US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dest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 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t = mult2(x, y);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*</a:t>
            </a:r>
            <a:r>
              <a:rPr lang="en-US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dest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= t;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97F45A6-EEED-4CF6-951D-8B9E82083278}"/>
              </a:ext>
            </a:extLst>
          </p:cNvPr>
          <p:cNvSpPr>
            <a:spLocks/>
          </p:cNvSpPr>
          <p:nvPr/>
        </p:nvSpPr>
        <p:spPr bwMode="auto">
          <a:xfrm>
            <a:off x="2971800" y="4800600"/>
            <a:ext cx="5867400" cy="18288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0000000000400550 &lt;mult2&gt;:</a:t>
            </a: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400550:  mov    %rdi,%rax	# a </a:t>
            </a: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400553:  imul   %rsi,%rax	# a * b</a:t>
            </a: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400557:  retq			# Return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DFF50DB-88E7-49A4-8C4F-9046C8DBD3AD}"/>
              </a:ext>
            </a:extLst>
          </p:cNvPr>
          <p:cNvSpPr>
            <a:spLocks/>
          </p:cNvSpPr>
          <p:nvPr/>
        </p:nvSpPr>
        <p:spPr bwMode="auto">
          <a:xfrm>
            <a:off x="1066800" y="2362200"/>
            <a:ext cx="6781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400540: push   %rbx		# Save %rbx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400541: mov    %rdx,%rbx		# Save dest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400544: callq  400550 &lt;mult2&gt;	# mult2(x,y)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400549: mov    %rax,(%rbx)	# Save at dest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40054c: pop    %rbx		# Restore %rbx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40054d: retq			# Return</a:t>
            </a:r>
          </a:p>
        </p:txBody>
      </p:sp>
    </p:spTree>
    <p:extLst>
      <p:ext uri="{BB962C8B-B14F-4D97-AF65-F5344CB8AC3E}">
        <p14:creationId xmlns:p14="http://schemas.microsoft.com/office/powerpoint/2010/main" val="28762311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ADF7652-8A2D-4081-9344-22631614C007}"/>
              </a:ext>
            </a:extLst>
          </p:cNvPr>
          <p:cNvGrpSpPr/>
          <p:nvPr/>
        </p:nvGrpSpPr>
        <p:grpSpPr>
          <a:xfrm>
            <a:off x="973707" y="686249"/>
            <a:ext cx="8077200" cy="5105400"/>
            <a:chOff x="628650" y="962295"/>
            <a:chExt cx="8077200" cy="5105400"/>
          </a:xfrm>
        </p:grpSpPr>
        <p:sp>
          <p:nvSpPr>
            <p:cNvPr id="6" name="Rectangle 4"/>
            <p:cNvSpPr>
              <a:spLocks/>
            </p:cNvSpPr>
            <p:nvPr/>
          </p:nvSpPr>
          <p:spPr bwMode="auto">
            <a:xfrm>
              <a:off x="628650" y="4543695"/>
              <a:ext cx="4495800" cy="1524000"/>
            </a:xfrm>
            <a:prstGeom prst="rect">
              <a:avLst/>
            </a:prstGeom>
            <a:solidFill>
              <a:srgbClr val="CCFFCC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38100" tIns="38100" rIns="38100" bIns="38100"/>
            <a:lstStyle/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0000000000400550 &lt;mult2&gt;:</a:t>
              </a:r>
            </a:p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400550:  mov    %rdi,%rax</a:t>
              </a:r>
            </a:p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</a:t>
              </a:r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•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  <a:endPara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400557:  retq</a:t>
              </a: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 bwMode="auto">
            <a:xfrm>
              <a:off x="628650" y="1914795"/>
              <a:ext cx="4495800" cy="2057400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38100" tIns="38100" rIns="38100" bIns="38100"/>
            <a:lstStyle/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0000000000400540 &lt;multstore&gt;:</a:t>
              </a:r>
            </a:p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</a:t>
              </a:r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•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</a:p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400544: callq  400550 &lt;mult2&gt;</a:t>
              </a:r>
            </a:p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400549: mov    %rax,(%rbx)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</a:p>
          </p:txBody>
        </p:sp>
        <p:sp>
          <p:nvSpPr>
            <p:cNvPr id="11" name="Rectangle 8"/>
            <p:cNvSpPr>
              <a:spLocks/>
            </p:cNvSpPr>
            <p:nvPr/>
          </p:nvSpPr>
          <p:spPr bwMode="auto">
            <a:xfrm>
              <a:off x="6648450" y="4086495"/>
              <a:ext cx="1346200" cy="381000"/>
            </a:xfrm>
            <a:prstGeom prst="rect">
              <a:avLst/>
            </a:prstGeom>
            <a:solidFill>
              <a:srgbClr val="FFCCC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0x400544</a:t>
              </a:r>
            </a:p>
          </p:txBody>
        </p:sp>
        <p:sp>
          <p:nvSpPr>
            <p:cNvPr id="12" name="Rectangle 9"/>
            <p:cNvSpPr>
              <a:spLocks/>
            </p:cNvSpPr>
            <p:nvPr/>
          </p:nvSpPr>
          <p:spPr bwMode="auto">
            <a:xfrm>
              <a:off x="6648450" y="3476895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0x120</a:t>
              </a:r>
            </a:p>
          </p:txBody>
        </p:sp>
        <p:sp>
          <p:nvSpPr>
            <p:cNvPr id="18" name="Rectangle 15"/>
            <p:cNvSpPr>
              <a:spLocks/>
            </p:cNvSpPr>
            <p:nvPr/>
          </p:nvSpPr>
          <p:spPr bwMode="auto">
            <a:xfrm>
              <a:off x="6648450" y="962295"/>
              <a:ext cx="1346200" cy="1905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400" dirty="0"/>
                <a:t>•</a:t>
              </a:r>
            </a:p>
            <a:p>
              <a:r>
                <a:rPr lang="en-US" sz="2400" dirty="0"/>
                <a:t>•</a:t>
              </a:r>
            </a:p>
            <a:p>
              <a:r>
                <a:rPr lang="en-US" sz="2400" dirty="0"/>
                <a:t>•</a:t>
              </a:r>
            </a:p>
          </p:txBody>
        </p:sp>
        <p:sp>
          <p:nvSpPr>
            <p:cNvPr id="20" name="Arc 19"/>
            <p:cNvSpPr/>
            <p:nvPr/>
          </p:nvSpPr>
          <p:spPr bwMode="auto">
            <a:xfrm flipV="1">
              <a:off x="7029450" y="2714895"/>
              <a:ext cx="1676400" cy="990600"/>
            </a:xfrm>
            <a:prstGeom prst="arc">
              <a:avLst>
                <a:gd name="adj1" fmla="val 17108922"/>
                <a:gd name="adj2" fmla="val 4768750"/>
              </a:avLst>
            </a:prstGeom>
            <a:noFill/>
            <a:ln w="254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22" name="Straight Arrow Connector 21"/>
            <p:cNvCxnSpPr>
              <a:stCxn id="11" idx="1"/>
            </p:cNvCxnSpPr>
            <p:nvPr/>
          </p:nvCxnSpPr>
          <p:spPr bwMode="auto">
            <a:xfrm flipH="1" flipV="1">
              <a:off x="4972050" y="2943495"/>
              <a:ext cx="1676400" cy="13335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Rectangle 3"/>
            <p:cNvSpPr>
              <a:spLocks/>
            </p:cNvSpPr>
            <p:nvPr/>
          </p:nvSpPr>
          <p:spPr bwMode="auto">
            <a:xfrm>
              <a:off x="5872162" y="3476895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5" name="Rectangle 10"/>
            <p:cNvSpPr>
              <a:spLocks/>
            </p:cNvSpPr>
            <p:nvPr/>
          </p:nvSpPr>
          <p:spPr bwMode="auto">
            <a:xfrm>
              <a:off x="5734050" y="2486295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0x120</a:t>
              </a:r>
            </a:p>
          </p:txBody>
        </p:sp>
        <p:sp>
          <p:nvSpPr>
            <p:cNvPr id="26" name="Rectangle 11"/>
            <p:cNvSpPr>
              <a:spLocks/>
            </p:cNvSpPr>
            <p:nvPr/>
          </p:nvSpPr>
          <p:spPr bwMode="auto">
            <a:xfrm>
              <a:off x="5734050" y="2105295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0x128</a:t>
              </a:r>
            </a:p>
          </p:txBody>
        </p:sp>
        <p:sp>
          <p:nvSpPr>
            <p:cNvPr id="27" name="Rectangle 12"/>
            <p:cNvSpPr>
              <a:spLocks/>
            </p:cNvSpPr>
            <p:nvPr/>
          </p:nvSpPr>
          <p:spPr bwMode="auto">
            <a:xfrm>
              <a:off x="5734050" y="1724295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0x130</a:t>
              </a:r>
            </a:p>
          </p:txBody>
        </p:sp>
        <p:sp>
          <p:nvSpPr>
            <p:cNvPr id="29" name="Rectangle 4"/>
            <p:cNvSpPr>
              <a:spLocks/>
            </p:cNvSpPr>
            <p:nvPr/>
          </p:nvSpPr>
          <p:spPr bwMode="auto">
            <a:xfrm>
              <a:off x="5872162" y="4086495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%rip</a:t>
              </a:r>
            </a:p>
          </p:txBody>
        </p:sp>
      </p:grp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D506030-7E25-4986-85E4-EF2A18B5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Call</a:t>
            </a:r>
            <a:r>
              <a:rPr lang="zh-CN" altLang="en-US" dirty="0"/>
              <a:t>指令执行前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BAEED2-4C44-496B-9F4D-3CE5197D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02D6-93D3-478C-9A57-2F05367D72A6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BCA2D1-4B03-4EFE-BB81-4480FB10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EBF903-A28C-4BBC-BCE1-13B29F58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169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/>
          </p:cNvSpPr>
          <p:nvPr/>
        </p:nvSpPr>
        <p:spPr bwMode="auto">
          <a:xfrm>
            <a:off x="973706" y="4269132"/>
            <a:ext cx="4495800" cy="1524000"/>
          </a:xfrm>
          <a:prstGeom prst="rect">
            <a:avLst/>
          </a:prstGeom>
          <a:solidFill>
            <a:srgbClr val="CC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0000000000400550 &lt;mult2&gt;:</a:t>
            </a: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400550:  mov    %rdi,%rax</a:t>
            </a: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•</a:t>
            </a:r>
            <a:endParaRPr lang="ro-RO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400557:  retq		</a:t>
            </a: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973706" y="1618591"/>
            <a:ext cx="4495800" cy="20574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0000000000400540 &lt;multstore&gt;: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•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400544: callq  400550 &lt;mult2&gt;</a:t>
            </a:r>
          </a:p>
          <a:p>
            <a:pPr algn="l"/>
            <a:r>
              <a:rPr lang="sk-SK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400549: mov    %rax,(%rbx)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•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•</a:t>
            </a:r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6993506" y="3828391"/>
            <a:ext cx="1346200" cy="381000"/>
          </a:xfrm>
          <a:prstGeom prst="rect">
            <a:avLst/>
          </a:prstGeom>
          <a:solidFill>
            <a:srgbClr val="FFCC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0x400550</a:t>
            </a:r>
          </a:p>
        </p:txBody>
      </p:sp>
      <p:sp>
        <p:nvSpPr>
          <p:cNvPr id="12" name="Rectangle 9"/>
          <p:cNvSpPr>
            <a:spLocks/>
          </p:cNvSpPr>
          <p:nvPr/>
        </p:nvSpPr>
        <p:spPr bwMode="auto">
          <a:xfrm>
            <a:off x="6993506" y="3218791"/>
            <a:ext cx="13462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0x118</a:t>
            </a:r>
          </a:p>
        </p:txBody>
      </p:sp>
      <p:sp>
        <p:nvSpPr>
          <p:cNvPr id="17" name="Rectangle 14"/>
          <p:cNvSpPr>
            <a:spLocks/>
          </p:cNvSpPr>
          <p:nvPr/>
        </p:nvSpPr>
        <p:spPr bwMode="auto">
          <a:xfrm>
            <a:off x="6993506" y="2609191"/>
            <a:ext cx="13462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0x400549</a:t>
            </a:r>
          </a:p>
        </p:txBody>
      </p:sp>
      <p:sp>
        <p:nvSpPr>
          <p:cNvPr id="18" name="Rectangle 15"/>
          <p:cNvSpPr>
            <a:spLocks/>
          </p:cNvSpPr>
          <p:nvPr/>
        </p:nvSpPr>
        <p:spPr bwMode="auto">
          <a:xfrm>
            <a:off x="6993506" y="704191"/>
            <a:ext cx="1346200" cy="1905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/>
              <a:t>•</a:t>
            </a:r>
          </a:p>
          <a:p>
            <a:r>
              <a:rPr lang="en-US" sz="2400" dirty="0"/>
              <a:t>•</a:t>
            </a:r>
          </a:p>
          <a:p>
            <a:r>
              <a:rPr lang="en-US" sz="2400" dirty="0"/>
              <a:t>•</a:t>
            </a:r>
          </a:p>
        </p:txBody>
      </p:sp>
      <p:sp>
        <p:nvSpPr>
          <p:cNvPr id="20" name="Arc 19"/>
          <p:cNvSpPr/>
          <p:nvPr/>
        </p:nvSpPr>
        <p:spPr bwMode="auto">
          <a:xfrm flipV="1">
            <a:off x="7374506" y="2761591"/>
            <a:ext cx="1676400" cy="685800"/>
          </a:xfrm>
          <a:prstGeom prst="arc">
            <a:avLst>
              <a:gd name="adj1" fmla="val 17108922"/>
              <a:gd name="adj2" fmla="val 4394693"/>
            </a:avLst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2" name="Straight Arrow Connector 21"/>
          <p:cNvCxnSpPr>
            <a:stCxn id="11" idx="1"/>
          </p:cNvCxnSpPr>
          <p:nvPr/>
        </p:nvCxnSpPr>
        <p:spPr bwMode="auto">
          <a:xfrm flipH="1">
            <a:off x="4783706" y="4018891"/>
            <a:ext cx="2209800" cy="7239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4859906" y="2837791"/>
            <a:ext cx="2133600" cy="76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6079106" y="1466191"/>
            <a:ext cx="776287" cy="2743200"/>
            <a:chOff x="5334000" y="1143000"/>
            <a:chExt cx="776287" cy="2743200"/>
          </a:xfrm>
        </p:grpSpPr>
        <p:sp>
          <p:nvSpPr>
            <p:cNvPr id="7" name="Rectangle 3"/>
            <p:cNvSpPr>
              <a:spLocks/>
            </p:cNvSpPr>
            <p:nvPr/>
          </p:nvSpPr>
          <p:spPr bwMode="auto">
            <a:xfrm>
              <a:off x="5472112" y="28956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5334000" y="1905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0x120</a:t>
              </a:r>
            </a:p>
          </p:txBody>
        </p:sp>
        <p:sp>
          <p:nvSpPr>
            <p:cNvPr id="14" name="Rectangle 11"/>
            <p:cNvSpPr>
              <a:spLocks/>
            </p:cNvSpPr>
            <p:nvPr/>
          </p:nvSpPr>
          <p:spPr bwMode="auto">
            <a:xfrm>
              <a:off x="5334000" y="1524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0x128</a:t>
              </a:r>
            </a:p>
          </p:txBody>
        </p:sp>
        <p:sp>
          <p:nvSpPr>
            <p:cNvPr id="15" name="Rectangle 12"/>
            <p:cNvSpPr>
              <a:spLocks/>
            </p:cNvSpPr>
            <p:nvPr/>
          </p:nvSpPr>
          <p:spPr bwMode="auto">
            <a:xfrm>
              <a:off x="5334000" y="1143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0x130</a:t>
              </a:r>
            </a:p>
          </p:txBody>
        </p:sp>
        <p:sp>
          <p:nvSpPr>
            <p:cNvPr id="21" name="Rectangle 11"/>
            <p:cNvSpPr>
              <a:spLocks/>
            </p:cNvSpPr>
            <p:nvPr/>
          </p:nvSpPr>
          <p:spPr bwMode="auto">
            <a:xfrm>
              <a:off x="5334000" y="2286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0x118</a:t>
              </a:r>
            </a:p>
          </p:txBody>
        </p:sp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5472112" y="35052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%rip</a:t>
              </a:r>
            </a:p>
          </p:txBody>
        </p:sp>
      </p:grp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692C2D46-5D84-4979-BC53-2529E2335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Call</a:t>
            </a:r>
            <a:r>
              <a:rPr lang="zh-CN" altLang="en-US" dirty="0"/>
              <a:t>指令执行后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5AD615-BB6E-4EEB-A231-1B64417E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5E22-E914-4DDB-AD80-3B8AF434DD2D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917EBB-348B-4EEB-891D-8678A64C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ACC6E-4689-495F-8F14-AEFC4813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30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98D4017-700E-40BC-A72B-C8459CC45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4356"/>
            <a:ext cx="8334195" cy="495266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、机器级代码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指令集架构（</a:t>
            </a:r>
            <a:r>
              <a:rPr lang="en-US" altLang="zh-CN" dirty="0"/>
              <a:t>instruction set </a:t>
            </a:r>
            <a:r>
              <a:rPr lang="en-US" altLang="zh-CN" dirty="0" err="1"/>
              <a:t>architecture,ISA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包括指令格式、处理及状态等</a:t>
            </a:r>
            <a:endParaRPr lang="en-US" altLang="zh-CN" dirty="0"/>
          </a:p>
          <a:p>
            <a:pPr eaLnBrk="1" hangingPunct="1">
              <a:lnSpc>
                <a:spcPct val="100000"/>
              </a:lnSpc>
            </a:pPr>
            <a:r>
              <a:rPr lang="zh-CN" altLang="en-US" dirty="0"/>
              <a:t>微架构（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sz="2900" dirty="0"/>
              <a:t>Microarchitecture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包括</a:t>
            </a:r>
            <a:r>
              <a:rPr lang="en-US" altLang="zh-CN" dirty="0"/>
              <a:t>cache</a:t>
            </a:r>
            <a:r>
              <a:rPr lang="zh-CN" altLang="en-US" dirty="0"/>
              <a:t>的大小，核心的频率等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代码格式</a:t>
            </a:r>
            <a:r>
              <a:rPr lang="en-US" altLang="zh-CN" dirty="0"/>
              <a:t>: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机器代码</a:t>
            </a:r>
            <a:r>
              <a:rPr lang="en-US" altLang="zh-CN" dirty="0"/>
              <a:t>:</a:t>
            </a:r>
            <a:r>
              <a:rPr lang="zh-CN" altLang="en-US" dirty="0"/>
              <a:t>处理机能够直接执行的二进制代码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汇编代码</a:t>
            </a:r>
            <a:r>
              <a:rPr lang="en-US" altLang="zh-CN" dirty="0"/>
              <a:t>: </a:t>
            </a:r>
            <a:r>
              <a:rPr lang="zh-CN" altLang="en-US" dirty="0"/>
              <a:t>机器代码的文本表示</a:t>
            </a:r>
            <a:endParaRPr lang="en-US" altLang="zh-CN" dirty="0"/>
          </a:p>
          <a:p>
            <a:pPr eaLnBrk="1" hangingPunct="1"/>
            <a:r>
              <a:rPr lang="en-US" altLang="zh-CN" dirty="0"/>
              <a:t>Example ISAs: </a:t>
            </a:r>
          </a:p>
          <a:p>
            <a:pPr lvl="1"/>
            <a:r>
              <a:rPr lang="en-US" altLang="zh-CN" dirty="0"/>
              <a:t>Intel: x86, IA32, Itanium, x86-64</a:t>
            </a:r>
          </a:p>
          <a:p>
            <a:pPr lvl="1"/>
            <a:r>
              <a:rPr lang="en-US" altLang="zh-CN" dirty="0"/>
              <a:t>ARM: Used in almost all mobile phones</a:t>
            </a:r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eaLnBrk="1" hangingPunct="1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3CF89-EBC1-4EE9-A3F4-777DAB73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4837-3CC2-4E3B-9B06-8EFA3C56E35D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A3175C-903D-4D34-B73C-2A4B7E30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47C892-D260-42DF-8A1C-2AFDC1F9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516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A8B12CD-5C4C-4E00-9251-87B018D13B49}"/>
              </a:ext>
            </a:extLst>
          </p:cNvPr>
          <p:cNvGrpSpPr/>
          <p:nvPr/>
        </p:nvGrpSpPr>
        <p:grpSpPr>
          <a:xfrm>
            <a:off x="979098" y="657045"/>
            <a:ext cx="8077200" cy="5105400"/>
            <a:chOff x="228600" y="381000"/>
            <a:chExt cx="8077200" cy="5105400"/>
          </a:xfrm>
        </p:grpSpPr>
        <p:sp>
          <p:nvSpPr>
            <p:cNvPr id="6" name="Rectangle 4"/>
            <p:cNvSpPr>
              <a:spLocks/>
            </p:cNvSpPr>
            <p:nvPr/>
          </p:nvSpPr>
          <p:spPr bwMode="auto">
            <a:xfrm>
              <a:off x="228600" y="3962400"/>
              <a:ext cx="4495800" cy="1524000"/>
            </a:xfrm>
            <a:prstGeom prst="rect">
              <a:avLst/>
            </a:prstGeom>
            <a:solidFill>
              <a:srgbClr val="CCFFCC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38100" tIns="38100" rIns="38100" bIns="38100"/>
            <a:lstStyle/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0000000000400550 &lt;mult2&gt;:</a:t>
              </a:r>
            </a:p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400550:  mov    %rdi,%rax</a:t>
              </a:r>
            </a:p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</a:t>
              </a:r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•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  <a:endPara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400557:  retq		</a:t>
              </a: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 bwMode="auto">
            <a:xfrm>
              <a:off x="228600" y="1295400"/>
              <a:ext cx="4495800" cy="2057400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38100" tIns="38100" rIns="38100" bIns="38100"/>
            <a:lstStyle/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0000000000400540 &lt;multstore&gt;:</a:t>
              </a:r>
            </a:p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</a:t>
              </a:r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•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</a:p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400544: callq  400550 &lt;mult2&gt;</a:t>
              </a:r>
            </a:p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400549: mov    %rax,(%rbx)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</a:p>
          </p:txBody>
        </p:sp>
        <p:sp>
          <p:nvSpPr>
            <p:cNvPr id="11" name="Rectangle 8"/>
            <p:cNvSpPr>
              <a:spLocks/>
            </p:cNvSpPr>
            <p:nvPr/>
          </p:nvSpPr>
          <p:spPr bwMode="auto">
            <a:xfrm>
              <a:off x="6248400" y="3505200"/>
              <a:ext cx="1346200" cy="381000"/>
            </a:xfrm>
            <a:prstGeom prst="rect">
              <a:avLst/>
            </a:prstGeom>
            <a:solidFill>
              <a:srgbClr val="FFCCC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0x400557</a:t>
              </a:r>
            </a:p>
          </p:txBody>
        </p:sp>
        <p:sp>
          <p:nvSpPr>
            <p:cNvPr id="12" name="Rectangle 9"/>
            <p:cNvSpPr>
              <a:spLocks/>
            </p:cNvSpPr>
            <p:nvPr/>
          </p:nvSpPr>
          <p:spPr bwMode="auto">
            <a:xfrm>
              <a:off x="6248400" y="2895600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0x118</a:t>
              </a:r>
            </a:p>
          </p:txBody>
        </p:sp>
        <p:sp>
          <p:nvSpPr>
            <p:cNvPr id="17" name="Rectangle 14"/>
            <p:cNvSpPr>
              <a:spLocks/>
            </p:cNvSpPr>
            <p:nvPr/>
          </p:nvSpPr>
          <p:spPr bwMode="auto">
            <a:xfrm>
              <a:off x="6248400" y="2286000"/>
              <a:ext cx="1346200" cy="381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0x400549</a:t>
              </a:r>
            </a:p>
          </p:txBody>
        </p:sp>
        <p:sp>
          <p:nvSpPr>
            <p:cNvPr id="18" name="Rectangle 15"/>
            <p:cNvSpPr>
              <a:spLocks/>
            </p:cNvSpPr>
            <p:nvPr/>
          </p:nvSpPr>
          <p:spPr bwMode="auto">
            <a:xfrm>
              <a:off x="6248400" y="381000"/>
              <a:ext cx="1346200" cy="1905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400" dirty="0"/>
                <a:t>•</a:t>
              </a:r>
            </a:p>
            <a:p>
              <a:r>
                <a:rPr lang="en-US" sz="2400" dirty="0"/>
                <a:t>•</a:t>
              </a:r>
            </a:p>
            <a:p>
              <a:r>
                <a:rPr lang="en-US" sz="2400" dirty="0"/>
                <a:t>•</a:t>
              </a:r>
            </a:p>
          </p:txBody>
        </p:sp>
        <p:sp>
          <p:nvSpPr>
            <p:cNvPr id="20" name="Arc 19"/>
            <p:cNvSpPr/>
            <p:nvPr/>
          </p:nvSpPr>
          <p:spPr bwMode="auto">
            <a:xfrm flipV="1">
              <a:off x="6629400" y="2438400"/>
              <a:ext cx="1676400" cy="685800"/>
            </a:xfrm>
            <a:prstGeom prst="arc">
              <a:avLst>
                <a:gd name="adj1" fmla="val 17108922"/>
                <a:gd name="adj2" fmla="val 4394693"/>
              </a:avLst>
            </a:prstGeom>
            <a:noFill/>
            <a:ln w="254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22" name="Straight Arrow Connector 21"/>
            <p:cNvCxnSpPr>
              <a:stCxn id="11" idx="1"/>
            </p:cNvCxnSpPr>
            <p:nvPr/>
          </p:nvCxnSpPr>
          <p:spPr bwMode="auto">
            <a:xfrm flipH="1">
              <a:off x="2362200" y="3695700"/>
              <a:ext cx="3886200" cy="15621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H="1">
              <a:off x="4114800" y="2514600"/>
              <a:ext cx="2133600" cy="762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5334000" y="1143000"/>
              <a:ext cx="776287" cy="2743200"/>
              <a:chOff x="5334000" y="1143000"/>
              <a:chExt cx="776287" cy="2743200"/>
            </a:xfrm>
          </p:grpSpPr>
          <p:sp>
            <p:nvSpPr>
              <p:cNvPr id="23" name="Rectangle 3"/>
              <p:cNvSpPr>
                <a:spLocks/>
              </p:cNvSpPr>
              <p:nvPr/>
            </p:nvSpPr>
            <p:spPr bwMode="auto">
              <a:xfrm>
                <a:off x="5472112" y="2895600"/>
                <a:ext cx="638175" cy="3810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38100" bIns="38100" anchor="ctr"/>
              <a:lstStyle/>
              <a:p>
                <a:pPr algn="r"/>
                <a:r>
                  <a:rPr lang="en-US" sz="1800" dirty="0">
                    <a:solidFill>
                      <a:schemeClr val="tx1"/>
                    </a:solidFill>
                    <a:latin typeface="Courier New Bold" charset="0"/>
                    <a:cs typeface="Courier New Bold" charset="0"/>
                    <a:sym typeface="Courier New Bold" charset="0"/>
                  </a:rPr>
                  <a:t>%</a:t>
                </a:r>
                <a:r>
                  <a:rPr lang="en-US" sz="1800" dirty="0" err="1">
                    <a:solidFill>
                      <a:schemeClr val="tx1"/>
                    </a:solidFill>
                    <a:latin typeface="Courier New Bold" charset="0"/>
                    <a:cs typeface="Courier New Bold" charset="0"/>
                    <a:sym typeface="Courier New Bold" charset="0"/>
                  </a:rPr>
                  <a:t>rsp</a:t>
                </a:r>
                <a:endPara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endParaRPr>
              </a:p>
            </p:txBody>
          </p:sp>
          <p:sp>
            <p:nvSpPr>
              <p:cNvPr id="24" name="Rectangle 10"/>
              <p:cNvSpPr>
                <a:spLocks/>
              </p:cNvSpPr>
              <p:nvPr/>
            </p:nvSpPr>
            <p:spPr bwMode="auto">
              <a:xfrm>
                <a:off x="5334000" y="1905000"/>
                <a:ext cx="776287" cy="3810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38100" bIns="38100" anchor="ctr"/>
              <a:lstStyle/>
              <a:p>
                <a:pPr algn="r"/>
                <a:r>
                  <a:rPr lang="en-US" sz="1800" dirty="0">
                    <a:solidFill>
                      <a:schemeClr val="tx1"/>
                    </a:solidFill>
                    <a:latin typeface="Courier New Bold" charset="0"/>
                    <a:cs typeface="Courier New Bold" charset="0"/>
                    <a:sym typeface="Courier New Bold" charset="0"/>
                  </a:rPr>
                  <a:t>0x120</a:t>
                </a:r>
              </a:p>
            </p:txBody>
          </p:sp>
          <p:sp>
            <p:nvSpPr>
              <p:cNvPr id="25" name="Rectangle 11"/>
              <p:cNvSpPr>
                <a:spLocks/>
              </p:cNvSpPr>
              <p:nvPr/>
            </p:nvSpPr>
            <p:spPr bwMode="auto">
              <a:xfrm>
                <a:off x="5334000" y="1524000"/>
                <a:ext cx="776287" cy="3810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38100" bIns="38100" anchor="ctr"/>
              <a:lstStyle/>
              <a:p>
                <a:pPr algn="r"/>
                <a:r>
                  <a:rPr lang="en-US" sz="1800" dirty="0">
                    <a:solidFill>
                      <a:schemeClr val="tx1"/>
                    </a:solidFill>
                    <a:latin typeface="Courier New Bold" charset="0"/>
                    <a:cs typeface="Courier New Bold" charset="0"/>
                    <a:sym typeface="Courier New Bold" charset="0"/>
                  </a:rPr>
                  <a:t>0x128</a:t>
                </a:r>
              </a:p>
            </p:txBody>
          </p:sp>
          <p:sp>
            <p:nvSpPr>
              <p:cNvPr id="26" name="Rectangle 12"/>
              <p:cNvSpPr>
                <a:spLocks/>
              </p:cNvSpPr>
              <p:nvPr/>
            </p:nvSpPr>
            <p:spPr bwMode="auto">
              <a:xfrm>
                <a:off x="5334000" y="1143000"/>
                <a:ext cx="776287" cy="3810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38100" bIns="38100" anchor="ctr"/>
              <a:lstStyle/>
              <a:p>
                <a:pPr algn="r"/>
                <a:r>
                  <a:rPr lang="en-US" sz="1800" dirty="0">
                    <a:solidFill>
                      <a:schemeClr val="tx1"/>
                    </a:solidFill>
                    <a:latin typeface="Courier New Bold" charset="0"/>
                    <a:cs typeface="Courier New Bold" charset="0"/>
                    <a:sym typeface="Courier New Bold" charset="0"/>
                  </a:rPr>
                  <a:t>0x130</a:t>
                </a:r>
              </a:p>
            </p:txBody>
          </p:sp>
          <p:sp>
            <p:nvSpPr>
              <p:cNvPr id="27" name="Rectangle 11"/>
              <p:cNvSpPr>
                <a:spLocks/>
              </p:cNvSpPr>
              <p:nvPr/>
            </p:nvSpPr>
            <p:spPr bwMode="auto">
              <a:xfrm>
                <a:off x="5334000" y="2286000"/>
                <a:ext cx="776287" cy="3810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38100" bIns="38100" anchor="ctr"/>
              <a:lstStyle/>
              <a:p>
                <a:pPr algn="r"/>
                <a:r>
                  <a:rPr lang="en-US" sz="1800" dirty="0">
                    <a:solidFill>
                      <a:schemeClr val="tx1"/>
                    </a:solidFill>
                    <a:latin typeface="Courier New Bold" charset="0"/>
                    <a:cs typeface="Courier New Bold" charset="0"/>
                    <a:sym typeface="Courier New Bold" charset="0"/>
                  </a:rPr>
                  <a:t>0x118</a:t>
                </a:r>
              </a:p>
            </p:txBody>
          </p:sp>
          <p:sp>
            <p:nvSpPr>
              <p:cNvPr id="28" name="Rectangle 4"/>
              <p:cNvSpPr>
                <a:spLocks/>
              </p:cNvSpPr>
              <p:nvPr/>
            </p:nvSpPr>
            <p:spPr bwMode="auto">
              <a:xfrm>
                <a:off x="5472112" y="3505200"/>
                <a:ext cx="638175" cy="3810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38100" bIns="38100" anchor="ctr"/>
              <a:lstStyle/>
              <a:p>
                <a:pPr algn="r"/>
                <a:r>
                  <a:rPr lang="en-US" sz="1800" dirty="0">
                    <a:solidFill>
                      <a:schemeClr val="tx1"/>
                    </a:solidFill>
                    <a:latin typeface="Courier New Bold" charset="0"/>
                    <a:cs typeface="Courier New Bold" charset="0"/>
                    <a:sym typeface="Courier New Bold" charset="0"/>
                  </a:rPr>
                  <a:t>%rip</a:t>
                </a:r>
              </a:p>
            </p:txBody>
          </p:sp>
        </p:grpSp>
      </p:grp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63DF056-85D3-4170-A37B-C36CE15B3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Ret</a:t>
            </a:r>
            <a:r>
              <a:rPr lang="zh-CN" altLang="en-US" dirty="0"/>
              <a:t>执行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02F863-BD32-4B86-9E9E-5F46CFE7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66F2-1E40-4286-A6EC-91E23E823B6A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244C94-0487-4C82-B24C-FB034961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B2B4D-1EB4-4F18-8818-476800A3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137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109112C-5885-49E1-AC73-C70271F468D2}"/>
              </a:ext>
            </a:extLst>
          </p:cNvPr>
          <p:cNvGrpSpPr/>
          <p:nvPr/>
        </p:nvGrpSpPr>
        <p:grpSpPr>
          <a:xfrm>
            <a:off x="970470" y="648419"/>
            <a:ext cx="8077200" cy="5105400"/>
            <a:chOff x="228600" y="381000"/>
            <a:chExt cx="8077200" cy="5105400"/>
          </a:xfrm>
        </p:grpSpPr>
        <p:sp>
          <p:nvSpPr>
            <p:cNvPr id="6" name="Rectangle 4"/>
            <p:cNvSpPr>
              <a:spLocks/>
            </p:cNvSpPr>
            <p:nvPr/>
          </p:nvSpPr>
          <p:spPr bwMode="auto">
            <a:xfrm>
              <a:off x="228600" y="3962400"/>
              <a:ext cx="4495800" cy="1524000"/>
            </a:xfrm>
            <a:prstGeom prst="rect">
              <a:avLst/>
            </a:prstGeom>
            <a:solidFill>
              <a:srgbClr val="CCFFCC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38100" tIns="38100" rIns="38100" bIns="38100"/>
            <a:lstStyle/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0000000000400550 &lt;mult2&gt;:</a:t>
              </a:r>
            </a:p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400550:  mov    %rdi,%rax</a:t>
              </a:r>
            </a:p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</a:t>
              </a:r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•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  <a:endParaRPr lang="ro-RO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  <a:p>
              <a:pPr algn="l"/>
              <a:r>
                <a:rPr lang="ro-RO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400557:  retq		</a:t>
              </a: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 bwMode="auto">
            <a:xfrm>
              <a:off x="228600" y="1295400"/>
              <a:ext cx="4495800" cy="2057400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38100" tIns="38100" rIns="38100" bIns="38100"/>
            <a:lstStyle/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0000000000400540 &lt;multstore&gt;:</a:t>
              </a:r>
            </a:p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</a:t>
              </a:r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•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</a:p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400544: callq  400550 &lt;mult2&gt;</a:t>
              </a:r>
            </a:p>
            <a:p>
              <a:pPr algn="l"/>
              <a:r>
                <a:rPr lang="sk-SK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400549: mov    %rax,(%rbx)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</a:p>
            <a:p>
              <a:pPr algn="l"/>
              <a:r>
                <a:rPr lang="en-US" sz="1800" dirty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  <a:sym typeface="Courier New Bold" charset="0"/>
                </a:rPr>
                <a:t>  •</a:t>
              </a:r>
            </a:p>
          </p:txBody>
        </p:sp>
        <p:sp>
          <p:nvSpPr>
            <p:cNvPr id="11" name="Rectangle 8"/>
            <p:cNvSpPr>
              <a:spLocks/>
            </p:cNvSpPr>
            <p:nvPr/>
          </p:nvSpPr>
          <p:spPr bwMode="auto">
            <a:xfrm>
              <a:off x="6248400" y="3505200"/>
              <a:ext cx="1346200" cy="381000"/>
            </a:xfrm>
            <a:prstGeom prst="rect">
              <a:avLst/>
            </a:prstGeom>
            <a:solidFill>
              <a:srgbClr val="FFCCC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0x400549</a:t>
              </a:r>
            </a:p>
          </p:txBody>
        </p:sp>
        <p:sp>
          <p:nvSpPr>
            <p:cNvPr id="12" name="Rectangle 9"/>
            <p:cNvSpPr>
              <a:spLocks/>
            </p:cNvSpPr>
            <p:nvPr/>
          </p:nvSpPr>
          <p:spPr bwMode="auto">
            <a:xfrm>
              <a:off x="6248400" y="2895600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0x120</a:t>
              </a:r>
            </a:p>
          </p:txBody>
        </p:sp>
        <p:sp>
          <p:nvSpPr>
            <p:cNvPr id="18" name="Rectangle 15"/>
            <p:cNvSpPr>
              <a:spLocks/>
            </p:cNvSpPr>
            <p:nvPr/>
          </p:nvSpPr>
          <p:spPr bwMode="auto">
            <a:xfrm>
              <a:off x="6248400" y="381000"/>
              <a:ext cx="1346200" cy="1905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400" dirty="0"/>
                <a:t>•</a:t>
              </a:r>
            </a:p>
            <a:p>
              <a:r>
                <a:rPr lang="en-US" sz="2400" dirty="0"/>
                <a:t>•</a:t>
              </a:r>
            </a:p>
            <a:p>
              <a:r>
                <a:rPr lang="en-US" sz="2400" dirty="0"/>
                <a:t>•</a:t>
              </a:r>
            </a:p>
          </p:txBody>
        </p:sp>
        <p:sp>
          <p:nvSpPr>
            <p:cNvPr id="20" name="Arc 19"/>
            <p:cNvSpPr/>
            <p:nvPr/>
          </p:nvSpPr>
          <p:spPr bwMode="auto">
            <a:xfrm flipV="1">
              <a:off x="6629400" y="2133600"/>
              <a:ext cx="1676400" cy="990600"/>
            </a:xfrm>
            <a:prstGeom prst="arc">
              <a:avLst>
                <a:gd name="adj1" fmla="val 17108922"/>
                <a:gd name="adj2" fmla="val 4768750"/>
              </a:avLst>
            </a:prstGeom>
            <a:noFill/>
            <a:ln w="254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22" name="Straight Arrow Connector 21"/>
            <p:cNvCxnSpPr>
              <a:stCxn id="11" idx="1"/>
            </p:cNvCxnSpPr>
            <p:nvPr/>
          </p:nvCxnSpPr>
          <p:spPr bwMode="auto">
            <a:xfrm flipH="1" flipV="1">
              <a:off x="4114800" y="2590800"/>
              <a:ext cx="2133600" cy="110490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" name="Rectangle 3"/>
            <p:cNvSpPr>
              <a:spLocks/>
            </p:cNvSpPr>
            <p:nvPr/>
          </p:nvSpPr>
          <p:spPr bwMode="auto">
            <a:xfrm>
              <a:off x="5472112" y="28956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rsp</a:t>
              </a:r>
              <a:endPara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3" name="Rectangle 10"/>
            <p:cNvSpPr>
              <a:spLocks/>
            </p:cNvSpPr>
            <p:nvPr/>
          </p:nvSpPr>
          <p:spPr bwMode="auto">
            <a:xfrm>
              <a:off x="5334000" y="1905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0x120</a:t>
              </a:r>
            </a:p>
          </p:txBody>
        </p:sp>
        <p:sp>
          <p:nvSpPr>
            <p:cNvPr id="24" name="Rectangle 11"/>
            <p:cNvSpPr>
              <a:spLocks/>
            </p:cNvSpPr>
            <p:nvPr/>
          </p:nvSpPr>
          <p:spPr bwMode="auto">
            <a:xfrm>
              <a:off x="5334000" y="1524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0x128</a:t>
              </a:r>
            </a:p>
          </p:txBody>
        </p:sp>
        <p:sp>
          <p:nvSpPr>
            <p:cNvPr id="25" name="Rectangle 12"/>
            <p:cNvSpPr>
              <a:spLocks/>
            </p:cNvSpPr>
            <p:nvPr/>
          </p:nvSpPr>
          <p:spPr bwMode="auto">
            <a:xfrm>
              <a:off x="5334000" y="1143000"/>
              <a:ext cx="776287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0x130</a:t>
              </a:r>
            </a:p>
          </p:txBody>
        </p:sp>
        <p:sp>
          <p:nvSpPr>
            <p:cNvPr id="27" name="Rectangle 4"/>
            <p:cNvSpPr>
              <a:spLocks/>
            </p:cNvSpPr>
            <p:nvPr/>
          </p:nvSpPr>
          <p:spPr bwMode="auto">
            <a:xfrm>
              <a:off x="5472112" y="3505200"/>
              <a:ext cx="638175" cy="381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38100" bIns="38100" anchor="ctr"/>
            <a:lstStyle/>
            <a:p>
              <a:pPr algn="r"/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%rip</a:t>
              </a:r>
            </a:p>
          </p:txBody>
        </p:sp>
      </p:grp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E5E44CE-61D6-4621-80A0-EC385474F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Ret</a:t>
            </a:r>
            <a:r>
              <a:rPr lang="zh-CN" altLang="en-US" dirty="0"/>
              <a:t>执行后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BA9032-B5C1-449E-94E3-F1038866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ABBA5-3B33-46F3-8EF8-86F5FAA18246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A99F8D-A79B-439F-809D-8C1E362F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AEBF29-3CE6-414B-A62B-062734A4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565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5284F3-68F0-42DD-9326-727522BE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2217-FA12-4138-964F-EDB0F87F28D8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97A0FD-4649-45F5-BE71-ABE8EBB7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E7749F-E678-4877-AA13-77CFC461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34277B-B160-475F-B59C-3DBAF5D7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29496"/>
            <a:ext cx="5418881" cy="31907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E7B0C2-971B-BE5E-A27F-342D4CB3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3520219"/>
            <a:ext cx="71723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49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B4B042E-3674-49CD-B86B-3A5ACFEC5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、数据传递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zh-CN" b="0" dirty="0"/>
              <a:t>如果一个函数的参数数量大于6，超出的部分就要通过栈来传递</a:t>
            </a:r>
            <a:r>
              <a:rPr lang="zh-CN" altLang="zh-CN" dirty="0"/>
              <a:t>。假设函数P有n个整型参数，当n的值大于6时，参数7参数n需要用到栈来传递 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9B8961-6342-498D-B219-A035676F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F79A-8A9F-440F-BCF6-42BDB293DE2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3BB5B9-5003-46DA-BF3E-1D5B328C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4FDDB1-A0E3-42C8-A764-083F38E7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5440743-62E4-41E2-9740-2AF615EC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5A4D95-C3E9-49A7-9E72-5CEDC046E731}"/>
              </a:ext>
            </a:extLst>
          </p:cNvPr>
          <p:cNvGrpSpPr/>
          <p:nvPr/>
        </p:nvGrpSpPr>
        <p:grpSpPr>
          <a:xfrm>
            <a:off x="2390595" y="3246408"/>
            <a:ext cx="1346200" cy="2973523"/>
            <a:chOff x="1823049" y="3048000"/>
            <a:chExt cx="1346200" cy="2973523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7ED077D-5C8D-4DB3-BE38-769361056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049" y="3048000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rdi</a:t>
              </a:r>
              <a:endParaRPr 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7B1286BA-A556-4C3B-88D2-532DA8C36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049" y="3429000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rsi</a:t>
              </a:r>
              <a:endParaRPr 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85AC5A2-2DDF-4380-9AE8-B75268A11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049" y="3810000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rdx</a:t>
              </a:r>
              <a:endParaRPr 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074BEDD6-9DBC-430E-B6D2-9612D2AEA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049" y="4191000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rcx</a:t>
              </a:r>
              <a:endParaRPr 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70B9DF6F-DEE2-42C2-A484-859B12105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049" y="4572000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8816274C-086F-4138-AA8E-A042FDB29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049" y="4953000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04F8CC60-24E3-4271-9551-17237B03D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049" y="5640523"/>
              <a:ext cx="13462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%</a:t>
              </a:r>
              <a:r>
                <a:rPr lang="en-US" sz="1800" dirty="0" err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Courier New Bold" charset="0"/>
                  <a:sym typeface="Courier New Bold" charset="0"/>
                </a:rPr>
                <a:t>rax</a:t>
              </a:r>
              <a:endParaRPr lang="en-US" sz="1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Courier New Bold" charset="0"/>
                <a:sym typeface="Courier New Bold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2676289-93CC-4F85-8BBF-FAA34BF2CB66}"/>
              </a:ext>
            </a:extLst>
          </p:cNvPr>
          <p:cNvSpPr txBox="1"/>
          <p:nvPr/>
        </p:nvSpPr>
        <p:spPr>
          <a:xfrm>
            <a:off x="776377" y="3925019"/>
            <a:ext cx="174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个参数寄存器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00D7CC-6D82-42CF-84A1-DF736E080AE6}"/>
              </a:ext>
            </a:extLst>
          </p:cNvPr>
          <p:cNvSpPr txBox="1"/>
          <p:nvPr/>
        </p:nvSpPr>
        <p:spPr>
          <a:xfrm>
            <a:off x="776377" y="5860331"/>
            <a:ext cx="174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返回值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0EE833-701E-4E66-BEA3-59B972FE654F}"/>
              </a:ext>
            </a:extLst>
          </p:cNvPr>
          <p:cNvSpPr txBox="1">
            <a:spLocks/>
          </p:cNvSpPr>
          <p:nvPr/>
        </p:nvSpPr>
        <p:spPr>
          <a:xfrm>
            <a:off x="5498740" y="2926527"/>
            <a:ext cx="1099090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堆栈</a:t>
            </a:r>
            <a:endParaRPr 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0B5FD58C-85FF-4DFA-8032-29FE53AF7AC6}"/>
              </a:ext>
            </a:extLst>
          </p:cNvPr>
          <p:cNvGrpSpPr/>
          <p:nvPr/>
        </p:nvGrpSpPr>
        <p:grpSpPr>
          <a:xfrm>
            <a:off x="5186962" y="3274413"/>
            <a:ext cx="1346200" cy="2667000"/>
            <a:chOff x="5943600" y="2057400"/>
            <a:chExt cx="1346200" cy="2667000"/>
          </a:xfrm>
        </p:grpSpPr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A107E4A7-C2EE-4D3B-93B1-2F4EB21D4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0" y="4343400"/>
              <a:ext cx="1346200" cy="381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 err="1">
                  <a:solidFill>
                    <a:schemeClr val="tx1"/>
                  </a:solidFill>
                  <a:latin typeface="+mn-lt"/>
                  <a:cs typeface="Courier New Bold" charset="0"/>
                  <a:sym typeface="Courier New Bold" charset="0"/>
                </a:rPr>
                <a:t>Arg</a:t>
              </a:r>
              <a:r>
                <a:rPr lang="en-US" sz="1800" dirty="0">
                  <a:solidFill>
                    <a:schemeClr val="tx1"/>
                  </a:solidFill>
                  <a:latin typeface="+mn-lt"/>
                  <a:cs typeface="Courier New Bold" charset="0"/>
                  <a:sym typeface="Courier New Bold" charset="0"/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7</a:t>
              </a:r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C64A036F-CB8E-428A-B0FB-C3FE23065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0" y="3200400"/>
              <a:ext cx="1346200" cy="762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400" dirty="0"/>
                <a:t>• • •</a:t>
              </a: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C8DEDD86-AEB4-4C6D-B20F-055F8F216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0" y="3962400"/>
              <a:ext cx="1346200" cy="381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 err="1">
                  <a:solidFill>
                    <a:schemeClr val="tx1"/>
                  </a:solidFill>
                  <a:latin typeface="+mn-lt"/>
                  <a:cs typeface="Courier New Bold" charset="0"/>
                  <a:sym typeface="Courier New Bold" charset="0"/>
                </a:rPr>
                <a:t>Arg</a:t>
              </a:r>
              <a:r>
                <a:rPr lang="en-US" sz="1800" dirty="0">
                  <a:solidFill>
                    <a:schemeClr val="tx1"/>
                  </a:solidFill>
                  <a:latin typeface="+mn-lt"/>
                  <a:cs typeface="Courier New Bold" charset="0"/>
                  <a:sym typeface="Courier New Bold" charset="0"/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  <a:latin typeface="Courier New Bold" charset="0"/>
                  <a:cs typeface="Courier New Bold" charset="0"/>
                  <a:sym typeface="Courier New Bold" charset="0"/>
                </a:rPr>
                <a:t>8</a:t>
              </a: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8A82AB1-921C-48B3-9321-AC75896BD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0" y="2819400"/>
              <a:ext cx="1346200" cy="381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r>
                <a:rPr lang="en-US" sz="1800" dirty="0" err="1">
                  <a:solidFill>
                    <a:schemeClr val="tx1"/>
                  </a:solidFill>
                  <a:latin typeface="+mn-lt"/>
                  <a:cs typeface="Courier New Bold" charset="0"/>
                  <a:sym typeface="Courier New Bold" charset="0"/>
                </a:rPr>
                <a:t>Arg</a:t>
              </a:r>
              <a:r>
                <a:rPr lang="en-US" sz="1800" dirty="0">
                  <a:solidFill>
                    <a:schemeClr val="tx1"/>
                  </a:solidFill>
                  <a:latin typeface="+mn-lt"/>
                  <a:cs typeface="Courier New Bold" charset="0"/>
                  <a:sym typeface="Courier New Bold" charset="0"/>
                </a:rPr>
                <a:t> </a:t>
              </a:r>
              <a:r>
                <a:rPr lang="en-US" sz="1800" i="1" dirty="0">
                  <a:solidFill>
                    <a:schemeClr val="tx1"/>
                  </a:solidFill>
                  <a:latin typeface="+mn-lt"/>
                  <a:cs typeface="Courier New Bold" charset="0"/>
                  <a:sym typeface="Courier New Bold" charset="0"/>
                </a:rPr>
                <a:t>n</a:t>
              </a: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3CA8CB48-B4CC-4FA8-B070-DD0A4A685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0" y="2057400"/>
              <a:ext cx="1346200" cy="762000"/>
            </a:xfrm>
            <a:prstGeom prst="rect">
              <a:avLst/>
            </a:prstGeom>
            <a:solidFill>
              <a:srgbClr val="D6D6F4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400" dirty="0"/>
                <a:t>• • •</a:t>
              </a:r>
            </a:p>
          </p:txBody>
        </p:sp>
      </p:grpSp>
      <p:sp>
        <p:nvSpPr>
          <p:cNvPr id="24" name="标注: 弯曲线形 23">
            <a:extLst>
              <a:ext uri="{FF2B5EF4-FFF2-40B4-BE49-F238E27FC236}">
                <a16:creationId xmlns:a16="http://schemas.microsoft.com/office/drawing/2014/main" id="{88D807DA-91BF-44E6-A235-3F22CC04C12B}"/>
              </a:ext>
            </a:extLst>
          </p:cNvPr>
          <p:cNvSpPr/>
          <p:nvPr/>
        </p:nvSpPr>
        <p:spPr>
          <a:xfrm>
            <a:off x="6597830" y="3180421"/>
            <a:ext cx="1346200" cy="63976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809"/>
              <a:gd name="adj6" fmla="val -2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只在需要时分配</a:t>
            </a:r>
          </a:p>
        </p:txBody>
      </p:sp>
    </p:spTree>
    <p:extLst>
      <p:ext uri="{BB962C8B-B14F-4D97-AF65-F5344CB8AC3E}">
        <p14:creationId xmlns:p14="http://schemas.microsoft.com/office/powerpoint/2010/main" val="39679997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423FC54-7A0B-4DE9-8D2B-0285D55A7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数据传递示例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B6F7B2-3BB8-43B1-B163-8BB3C0CA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C97E5-F58F-4663-BB48-F86F21BB2B2D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70E479-B3A1-4691-AA86-429E24FB3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D6394C-173E-4BF6-85C0-5D44C1CC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EA4B3A-EA93-449A-9FDD-B8D4CF27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280"/>
            <a:ext cx="9144000" cy="49794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D6E045-6072-47AA-8EEA-F4A401C9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5095"/>
            <a:ext cx="36671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60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B6B0998-B2AB-4EE8-B26C-99657F75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954357"/>
            <a:ext cx="8127161" cy="4351338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、栈上的局部存储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b="0" dirty="0"/>
              <a:t>当代码中对一个局部变量使用地址运算符‘</a:t>
            </a:r>
            <a:r>
              <a:rPr lang="en-US" altLang="zh-CN" b="0" dirty="0"/>
              <a:t>&amp;</a:t>
            </a:r>
            <a:r>
              <a:rPr lang="zh-CN" altLang="en-US" b="0" dirty="0"/>
              <a:t>’时，需要在栈上为这个局部变量开辟相应的存储空间</a:t>
            </a:r>
            <a:r>
              <a:rPr lang="zh-CN" altLang="en-US" dirty="0"/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示例：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E5D2F5-DD81-4CFC-8513-0F844811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F2A-3531-460B-A30A-FFA1082D2CF7}" type="datetime1">
              <a:rPr lang="zh-CN" altLang="en-US" smtClean="0"/>
              <a:t>2023/12/28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6BB619-FF84-4C95-8E0D-470D49B76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A0CC40-1E17-4F05-B90A-5621E3EB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E2602E9-189F-453B-83BD-814E80497D8C}"/>
              </a:ext>
            </a:extLst>
          </p:cNvPr>
          <p:cNvSpPr>
            <a:spLocks/>
          </p:cNvSpPr>
          <p:nvPr/>
        </p:nvSpPr>
        <p:spPr bwMode="auto">
          <a:xfrm>
            <a:off x="628649" y="3209026"/>
            <a:ext cx="4711102" cy="1621766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(long *p, 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x = *p;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y = x +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*p = y;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x;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2A63C08-4510-4212-A434-10964DF2650A}"/>
              </a:ext>
            </a:extLst>
          </p:cNvPr>
          <p:cNvSpPr>
            <a:spLocks/>
          </p:cNvSpPr>
          <p:nvPr/>
        </p:nvSpPr>
        <p:spPr bwMode="auto">
          <a:xfrm>
            <a:off x="641050" y="4935793"/>
            <a:ext cx="4090000" cy="1420558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), 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rsi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(%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graphicFrame>
        <p:nvGraphicFramePr>
          <p:cNvPr id="10" name="Table 15">
            <a:extLst>
              <a:ext uri="{FF2B5EF4-FFF2-40B4-BE49-F238E27FC236}">
                <a16:creationId xmlns:a16="http://schemas.microsoft.com/office/drawing/2014/main" id="{7EF33576-9554-4BEE-A8F1-42E8A8F1D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149480"/>
              </p:ext>
            </p:extLst>
          </p:nvPr>
        </p:nvGraphicFramePr>
        <p:xfrm>
          <a:off x="5650240" y="3934212"/>
          <a:ext cx="33528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val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, Return value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1018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634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384820" y="3429000"/>
            <a:ext cx="4419600" cy="281180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esi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381000" y="1618322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H="1">
            <a:off x="6477000" y="2775983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9" name="Rectangle 11"/>
          <p:cNvSpPr>
            <a:spLocks/>
          </p:cNvSpPr>
          <p:nvPr/>
        </p:nvSpPr>
        <p:spPr bwMode="auto">
          <a:xfrm>
            <a:off x="6983413" y="2617233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500" name="Rectangle 12"/>
          <p:cNvSpPr>
            <a:spLocks/>
          </p:cNvSpPr>
          <p:nvPr/>
        </p:nvSpPr>
        <p:spPr bwMode="auto">
          <a:xfrm>
            <a:off x="5943600" y="1099583"/>
            <a:ext cx="2301486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Initial Stack Structure</a:t>
            </a:r>
          </a:p>
        </p:txBody>
      </p:sp>
      <p:sp>
        <p:nvSpPr>
          <p:cNvPr id="63501" name="Rectangle 13"/>
          <p:cNvSpPr>
            <a:spLocks/>
          </p:cNvSpPr>
          <p:nvPr/>
        </p:nvSpPr>
        <p:spPr bwMode="auto">
          <a:xfrm>
            <a:off x="5181600" y="1632983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16" name="Rectangle 9"/>
          <p:cNvSpPr>
            <a:spLocks/>
          </p:cNvSpPr>
          <p:nvPr/>
        </p:nvSpPr>
        <p:spPr bwMode="auto">
          <a:xfrm>
            <a:off x="5181600" y="2547383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17" name="Rectangle 7"/>
          <p:cNvSpPr>
            <a:spLocks/>
          </p:cNvSpPr>
          <p:nvPr/>
        </p:nvSpPr>
        <p:spPr bwMode="auto">
          <a:xfrm>
            <a:off x="5154613" y="5356668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5154613" y="5737668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477000" y="5972618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6983413" y="5744018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5916613" y="3527868"/>
            <a:ext cx="2677816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Resulting Stack Structure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5154613" y="4061268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5154613" y="4975668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50013" y="5585268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>
            <a:spLocks/>
          </p:cNvSpPr>
          <p:nvPr/>
        </p:nvSpPr>
        <p:spPr bwMode="auto">
          <a:xfrm>
            <a:off x="6956426" y="5356668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E2059F-CDCE-48DB-9239-8128B0BEE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</a:t>
            </a:r>
            <a:r>
              <a:rPr lang="en-US" altLang="zh-CN" dirty="0" err="1"/>
              <a:t>incr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388C44-D5E2-4A7F-ABF9-A5E60A9E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952F-F116-46C5-BC26-9C3620241717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D6B38A-4149-43DC-8D19-5E3B6FCB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6D3E9D-ED92-4BC0-8541-4DC81AB9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229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634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381000" y="3088257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esi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381000" y="1259457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v2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7" name="Rectangle 7"/>
          <p:cNvSpPr>
            <a:spLocks/>
          </p:cNvSpPr>
          <p:nvPr/>
        </p:nvSpPr>
        <p:spPr bwMode="auto">
          <a:xfrm>
            <a:off x="5181600" y="2353694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5181600" y="2734694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503987" y="2969644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7010400" y="2741044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5943600" y="524894"/>
            <a:ext cx="1660661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Structure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5181600" y="1058294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5181600" y="1972694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77000" y="2582294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>
            <a:spLocks/>
          </p:cNvSpPr>
          <p:nvPr/>
        </p:nvSpPr>
        <p:spPr bwMode="auto">
          <a:xfrm>
            <a:off x="6983413" y="2353694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741672"/>
              </p:ext>
            </p:extLst>
          </p:nvPr>
        </p:nvGraphicFramePr>
        <p:xfrm>
          <a:off x="5162550" y="3426837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&amp;v1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BCBC27-0FEE-4468-8C65-7C468F12E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9A04-9EBA-4C6C-B20B-BE5891B22499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CF2510-3CAF-4B2B-932A-B68AEA11F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1B292F-E7AD-4D4E-9E0F-B175D7C3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132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634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381495" y="3102694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esi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389626" y="1273894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v2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7" name="Rectangle 7"/>
          <p:cNvSpPr>
            <a:spLocks/>
          </p:cNvSpPr>
          <p:nvPr/>
        </p:nvSpPr>
        <p:spPr bwMode="auto">
          <a:xfrm>
            <a:off x="5155721" y="2286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b="1" dirty="0">
                <a:solidFill>
                  <a:srgbClr val="FF0000"/>
                </a:solidFill>
                <a:latin typeface="Courier New Bold" charset="0"/>
                <a:cs typeface="Courier New Bold" charset="0"/>
                <a:sym typeface="Courier New Bold" charset="0"/>
              </a:rPr>
              <a:t>18213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5155721" y="2667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478108" y="29019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6984521" y="2673350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5917721" y="457200"/>
            <a:ext cx="1660661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Structure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5155721" y="9906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5155721" y="1905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51121" y="25146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>
            <a:spLocks/>
          </p:cNvSpPr>
          <p:nvPr/>
        </p:nvSpPr>
        <p:spPr bwMode="auto">
          <a:xfrm>
            <a:off x="6957534" y="2286000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76263"/>
              </p:ext>
            </p:extLst>
          </p:nvPr>
        </p:nvGraphicFramePr>
        <p:xfrm>
          <a:off x="5231921" y="3429000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&amp;v1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2D7B07-F527-4DE1-9842-0E4B500F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9B44-29A8-4C43-BC0B-A547B099996D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3F01DB-289A-4A75-96EA-AC2E7746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F2A50F-C643-4633-81E1-0F3E1AD89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80EC20A8-711E-4404-940F-2396A7202FC2}"/>
              </a:ext>
            </a:extLst>
          </p:cNvPr>
          <p:cNvSpPr>
            <a:spLocks/>
          </p:cNvSpPr>
          <p:nvPr/>
        </p:nvSpPr>
        <p:spPr bwMode="auto">
          <a:xfrm>
            <a:off x="5054000" y="4651376"/>
            <a:ext cx="3977857" cy="1420558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), 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b="1" dirty="0">
              <a:solidFill>
                <a:srgbClr val="008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rsi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(%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</p:spTree>
    <p:extLst>
      <p:ext uri="{BB962C8B-B14F-4D97-AF65-F5344CB8AC3E}">
        <p14:creationId xmlns:p14="http://schemas.microsoft.com/office/powerpoint/2010/main" val="35764640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634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4A9EF4-AD36-48A5-94DC-A790CE3B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7B69-613A-4933-821F-34466CAD2030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210D62-A48A-4A52-8169-95FACD97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2272D4-2DEE-4255-A72A-0C2E208C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389627" y="3101739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esi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389627" y="1295164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7" name="Rectangle 7"/>
          <p:cNvSpPr>
            <a:spLocks/>
          </p:cNvSpPr>
          <p:nvPr/>
        </p:nvSpPr>
        <p:spPr bwMode="auto">
          <a:xfrm>
            <a:off x="5190227" y="2514364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b="1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18213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5190227" y="2895364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6512614" y="3130314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7019027" y="2901714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5952227" y="685564"/>
            <a:ext cx="1660661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Stack Structure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5190227" y="1218964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5190227" y="2133364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6485627" y="2742964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>
            <a:spLocks/>
          </p:cNvSpPr>
          <p:nvPr/>
        </p:nvSpPr>
        <p:spPr bwMode="auto">
          <a:xfrm>
            <a:off x="6992040" y="2514364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38531"/>
              </p:ext>
            </p:extLst>
          </p:nvPr>
        </p:nvGraphicFramePr>
        <p:xfrm>
          <a:off x="5266427" y="3657364"/>
          <a:ext cx="335280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Line 10"/>
          <p:cNvSpPr>
            <a:spLocks noChangeShapeType="1"/>
          </p:cNvSpPr>
          <p:nvPr/>
        </p:nvSpPr>
        <p:spPr bwMode="auto">
          <a:xfrm flipH="1">
            <a:off x="6485627" y="6092043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11"/>
          <p:cNvSpPr>
            <a:spLocks/>
          </p:cNvSpPr>
          <p:nvPr/>
        </p:nvSpPr>
        <p:spPr bwMode="auto">
          <a:xfrm>
            <a:off x="6992040" y="5863443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1" name="Rectangle 12"/>
          <p:cNvSpPr>
            <a:spLocks/>
          </p:cNvSpPr>
          <p:nvPr/>
        </p:nvSpPr>
        <p:spPr bwMode="auto">
          <a:xfrm>
            <a:off x="5952227" y="4571764"/>
            <a:ext cx="2623840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Updated Stack Structure</a:t>
            </a:r>
          </a:p>
        </p:txBody>
      </p:sp>
      <p:sp>
        <p:nvSpPr>
          <p:cNvPr id="32" name="Rectangle 13"/>
          <p:cNvSpPr>
            <a:spLocks/>
          </p:cNvSpPr>
          <p:nvPr/>
        </p:nvSpPr>
        <p:spPr bwMode="auto">
          <a:xfrm>
            <a:off x="5190227" y="4949043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36" name="Rectangle 9"/>
          <p:cNvSpPr>
            <a:spLocks/>
          </p:cNvSpPr>
          <p:nvPr/>
        </p:nvSpPr>
        <p:spPr bwMode="auto">
          <a:xfrm>
            <a:off x="5190227" y="5863443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</p:spTree>
    <p:extLst>
      <p:ext uri="{BB962C8B-B14F-4D97-AF65-F5344CB8AC3E}">
        <p14:creationId xmlns:p14="http://schemas.microsoft.com/office/powerpoint/2010/main" val="264785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6B6ED5F1-BEF1-4877-B0DB-1E03A9749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90" y="3526184"/>
            <a:ext cx="3440143" cy="303336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CN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PC</a:t>
            </a: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：下一条指令地址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寄存器文件：存储程序相关的地址、状态和数据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条件码：存储算术逻辑运算结果的状态信息，用于条件分支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F3BB5DC7-5182-486F-815A-F085F07D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990" y="3542730"/>
            <a:ext cx="3557920" cy="3016820"/>
          </a:xfrm>
        </p:spPr>
        <p:txBody>
          <a:bodyPr>
            <a:normAutofit fontScale="92500" lnSpcReduction="10000"/>
          </a:bodyPr>
          <a:lstStyle/>
          <a:p>
            <a:pPr marL="292100" lvl="1" indent="-177800"/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内存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92100" lvl="1" indent="-177800">
              <a:lnSpc>
                <a:spcPct val="120000"/>
              </a:lnSpc>
            </a:pP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按字节编址的数组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92100" lvl="1" indent="-177800">
              <a:lnSpc>
                <a:spcPct val="120000"/>
              </a:lnSpc>
            </a:pP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存放用户数据和代码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92100" lvl="1" indent="-177800">
              <a:lnSpc>
                <a:spcPct val="120000"/>
              </a:lnSpc>
            </a:pPr>
            <a:r>
              <a:rPr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支持过程调用时的堆栈</a:t>
            </a:r>
            <a:endParaRPr lang="en-US" altLang="zh-CN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D8494C-AAE8-4C54-9DD4-070EDEC3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81DF7-5EF2-4658-BBDC-52B8AD7D0B0A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043EC7-8DC4-4D59-87B3-99ECC216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0BFCE5-5E08-4E18-B2C0-B946345E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5ED38B2-BE5E-E12E-ED2F-9FDD52EF1C2F}"/>
              </a:ext>
            </a:extLst>
          </p:cNvPr>
          <p:cNvGrpSpPr/>
          <p:nvPr/>
        </p:nvGrpSpPr>
        <p:grpSpPr>
          <a:xfrm>
            <a:off x="904969" y="1154457"/>
            <a:ext cx="6705600" cy="2209800"/>
            <a:chOff x="868393" y="721743"/>
            <a:chExt cx="6705600" cy="2209800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068303EC-44D9-4E77-BCE3-96CC6BD4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93" y="721743"/>
              <a:ext cx="3200400" cy="2209800"/>
            </a:xfrm>
            <a:prstGeom prst="rect">
              <a:avLst/>
            </a:prstGeom>
            <a:solidFill>
              <a:srgbClr val="EFBFB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487" tIns="44450" rIns="90487" bIns="44450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CPU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1F35D997-CC48-410E-BC5B-48CE8D7F4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93" y="1636143"/>
              <a:ext cx="533400" cy="45720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PC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E11B8D64-7297-4A57-9EE9-8F69FC756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793" y="1026543"/>
              <a:ext cx="1676400" cy="76200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Registers</a:t>
              </a: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077F1E58-FA28-4C63-9271-804AFA9BF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1393" y="721743"/>
              <a:ext cx="1752600" cy="2209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latin typeface="Calibri" pitchFamily="34" charset="0"/>
                </a:rPr>
                <a:t>Memory</a:t>
              </a: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809D12AA-3DB1-40DE-8598-483510CA6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6193" y="1385045"/>
              <a:ext cx="1143000" cy="101309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latin typeface="Calibri" pitchFamily="34" charset="0"/>
                </a:rPr>
                <a:t>Code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latin typeface="Calibri" pitchFamily="34" charset="0"/>
                </a:rPr>
                <a:t>Data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latin typeface="Calibri" pitchFamily="34" charset="0"/>
                </a:rPr>
                <a:t>Stack</a:t>
              </a:r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CD26B815-9265-4915-ACC8-997A07F39F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8793" y="1356743"/>
              <a:ext cx="1752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AEDA2C11-9FAF-4714-83CC-FC24FE332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8793" y="1890143"/>
              <a:ext cx="1752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5F50C55-9A34-4D4A-8461-4C3B7BBD6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8793" y="2423543"/>
              <a:ext cx="1752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4467AD60-56E7-4440-8C85-97EF8F39F2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8793" y="950343"/>
              <a:ext cx="1752600" cy="3975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 pitchFamily="34" charset="0"/>
                </a:rPr>
                <a:t>Addresses</a:t>
              </a: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E5E93609-C4FB-4CEE-8929-7FA8CC1D8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8793" y="1509143"/>
              <a:ext cx="1752600" cy="3975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9BC154C2-4C54-46DB-BF2D-11C888A3A4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8793" y="2042543"/>
              <a:ext cx="1676400" cy="3975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 pitchFamily="34" charset="0"/>
                </a:rPr>
                <a:t>Instructions</a:t>
              </a: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013BA784-E819-4F5B-B9E1-6A9216C61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593" y="1940943"/>
              <a:ext cx="1066800" cy="685800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Calibri" pitchFamily="34" charset="0"/>
                </a:rPr>
                <a:t>Condition</a:t>
              </a:r>
            </a:p>
            <a:p>
              <a:pPr algn="ctr"/>
              <a:r>
                <a:rPr lang="en-US" sz="1800" dirty="0">
                  <a:latin typeface="Calibri" pitchFamily="34" charset="0"/>
                </a:rPr>
                <a:t>Codes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203FC8C-A288-AA3A-77C3-35D8CD9A3FAE}"/>
              </a:ext>
            </a:extLst>
          </p:cNvPr>
          <p:cNvSpPr txBox="1"/>
          <p:nvPr/>
        </p:nvSpPr>
        <p:spPr>
          <a:xfrm>
            <a:off x="256032" y="457200"/>
            <a:ext cx="537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汇编语言的角度看到的机器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460EB54-9925-2B88-D28E-9A5E45AC8714}"/>
              </a:ext>
            </a:extLst>
          </p:cNvPr>
          <p:cNvSpPr/>
          <p:nvPr/>
        </p:nvSpPr>
        <p:spPr>
          <a:xfrm>
            <a:off x="486466" y="3509640"/>
            <a:ext cx="3440143" cy="2891160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F49834E-BC30-4CBB-ACB3-22E351C68F38}"/>
              </a:ext>
            </a:extLst>
          </p:cNvPr>
          <p:cNvSpPr/>
          <p:nvPr/>
        </p:nvSpPr>
        <p:spPr>
          <a:xfrm>
            <a:off x="4572000" y="3429000"/>
            <a:ext cx="3893510" cy="2045932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5491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634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1C1395-1921-4644-B083-565D1281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26EBA-C5AE-4258-B768-7AB1E143555E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054AFA-A9FC-403E-9B8C-72AB3035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09308D-451A-4030-BBCC-D49531FB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351526" y="3097661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esi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389626" y="1259456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() {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long v2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(&amp;v1, 3000);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return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v1+v2;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  <a:p>
            <a:pPr algn="l"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13403"/>
              </p:ext>
            </p:extLst>
          </p:nvPr>
        </p:nvGraphicFramePr>
        <p:xfrm>
          <a:off x="5266426" y="3621656"/>
          <a:ext cx="335280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Return value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Line 10"/>
          <p:cNvSpPr>
            <a:spLocks noChangeShapeType="1"/>
          </p:cNvSpPr>
          <p:nvPr/>
        </p:nvSpPr>
        <p:spPr bwMode="auto">
          <a:xfrm flipH="1">
            <a:off x="6561826" y="278345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Rectangle 11"/>
          <p:cNvSpPr>
            <a:spLocks/>
          </p:cNvSpPr>
          <p:nvPr/>
        </p:nvSpPr>
        <p:spPr bwMode="auto">
          <a:xfrm>
            <a:off x="7068239" y="2554856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1" name="Rectangle 12"/>
          <p:cNvSpPr>
            <a:spLocks/>
          </p:cNvSpPr>
          <p:nvPr/>
        </p:nvSpPr>
        <p:spPr bwMode="auto">
          <a:xfrm>
            <a:off x="6028426" y="1107056"/>
            <a:ext cx="2623840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Updated Stack Structure</a:t>
            </a:r>
          </a:p>
        </p:txBody>
      </p:sp>
      <p:sp>
        <p:nvSpPr>
          <p:cNvPr id="32" name="Rectangle 13"/>
          <p:cNvSpPr>
            <a:spLocks/>
          </p:cNvSpPr>
          <p:nvPr/>
        </p:nvSpPr>
        <p:spPr bwMode="auto">
          <a:xfrm>
            <a:off x="5266426" y="1640456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36" name="Rectangle 9"/>
          <p:cNvSpPr>
            <a:spLocks/>
          </p:cNvSpPr>
          <p:nvPr/>
        </p:nvSpPr>
        <p:spPr bwMode="auto">
          <a:xfrm>
            <a:off x="5266426" y="2554856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5" name="Line 10"/>
          <p:cNvSpPr>
            <a:spLocks noChangeShapeType="1"/>
          </p:cNvSpPr>
          <p:nvPr/>
        </p:nvSpPr>
        <p:spPr bwMode="auto">
          <a:xfrm flipH="1">
            <a:off x="6561826" y="583145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068239" y="5602856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3" name="Rectangle 12"/>
          <p:cNvSpPr>
            <a:spLocks/>
          </p:cNvSpPr>
          <p:nvPr/>
        </p:nvSpPr>
        <p:spPr bwMode="auto">
          <a:xfrm>
            <a:off x="6028426" y="4536056"/>
            <a:ext cx="2211818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Final Stack Structure</a:t>
            </a:r>
          </a:p>
        </p:txBody>
      </p:sp>
      <p:sp>
        <p:nvSpPr>
          <p:cNvPr id="34" name="Rectangle 13"/>
          <p:cNvSpPr>
            <a:spLocks/>
          </p:cNvSpPr>
          <p:nvPr/>
        </p:nvSpPr>
        <p:spPr bwMode="auto">
          <a:xfrm>
            <a:off x="5266426" y="5069456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2417874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B718BA-0AB0-9902-B30B-AFDB88DC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2F31-547D-4218-8A0E-65C902D4A5B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4B7FDB-27EF-A408-C769-43ACF6B7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30D36C-919E-7697-167C-67E7EC0E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888102-11D8-D4B5-71EA-3D518775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4" y="474561"/>
            <a:ext cx="4611456" cy="43694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2C74D7-6049-CF2E-3BD4-4A15C1EB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422" y="1632031"/>
            <a:ext cx="5014578" cy="47514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15B431-FBC1-33C4-37B4-224905993B15}"/>
              </a:ext>
            </a:extLst>
          </p:cNvPr>
          <p:cNvSpPr txBox="1"/>
          <p:nvPr/>
        </p:nvSpPr>
        <p:spPr>
          <a:xfrm>
            <a:off x="5694744" y="659227"/>
            <a:ext cx="24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练习题</a:t>
            </a:r>
            <a:r>
              <a:rPr lang="en-US" altLang="zh-CN" dirty="0"/>
              <a:t>3.31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D549AE-D3CC-D2EC-0CB7-2116476B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42" y="4103456"/>
            <a:ext cx="1799177" cy="22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773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0D3E8D4-166B-45EF-A07D-7DDB28F41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54356"/>
            <a:ext cx="7886700" cy="5401995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、寄存器的局部存储空间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当过程</a:t>
            </a:r>
            <a:r>
              <a:rPr lang="en-US" altLang="zh-CN" dirty="0"/>
              <a:t>P</a:t>
            </a:r>
            <a:r>
              <a:rPr lang="zh-CN" altLang="en-US" dirty="0"/>
              <a:t>调用</a:t>
            </a:r>
            <a:r>
              <a:rPr lang="en-US" altLang="zh-CN" dirty="0"/>
              <a:t>Q:</a:t>
            </a:r>
          </a:p>
          <a:p>
            <a:pPr marL="552450" lvl="1">
              <a:lnSpc>
                <a:spcPct val="100000"/>
              </a:lnSpc>
            </a:pPr>
            <a:r>
              <a:rPr lang="zh-CN" altLang="en-US" dirty="0">
                <a:latin typeface="Courier New Bold" charset="0"/>
                <a:cs typeface="Courier New Bold" charset="0"/>
                <a:sym typeface="Courier New Bold" charset="0"/>
              </a:rPr>
              <a:t>称为调用者</a:t>
            </a:r>
            <a:endParaRPr lang="en-US" altLang="zh-CN" dirty="0">
              <a:latin typeface="Courier New Bold" charset="0"/>
              <a:cs typeface="Courier New Bold" charset="0"/>
              <a:sym typeface="Courier New Bold" charset="0"/>
            </a:endParaRPr>
          </a:p>
          <a:p>
            <a:pPr marL="552450" lvl="1">
              <a:lnSpc>
                <a:spcPct val="100000"/>
              </a:lnSpc>
            </a:pPr>
            <a:r>
              <a:rPr lang="en-US" altLang="zh-CN" dirty="0">
                <a:latin typeface="Courier New Bold" charset="0"/>
                <a:cs typeface="Courier New Bold" charset="0"/>
                <a:sym typeface="Courier New Bold" charset="0"/>
              </a:rPr>
              <a:t>Q</a:t>
            </a:r>
            <a:r>
              <a:rPr lang="zh-CN" altLang="en-US" dirty="0">
                <a:latin typeface="Courier New Bold" charset="0"/>
                <a:cs typeface="Courier New Bold" charset="0"/>
                <a:sym typeface="Courier New Bold" charset="0"/>
              </a:rPr>
              <a:t>称为被调用者</a:t>
            </a:r>
            <a:endParaRPr lang="en-US" altLang="zh-CN" dirty="0">
              <a:latin typeface="Courier New Bold" charset="0"/>
              <a:cs typeface="Courier New Bold" charset="0"/>
              <a:sym typeface="Courier New Bold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E5AFC6-FBBC-4AB6-9CF9-5EA55414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5940-8672-4DE2-A0CE-CA4471E9453A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563760-E8D3-49AD-81CD-348F8646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42546D-A620-49BB-885C-C5EA264F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7BAFD-3A2A-440A-9BD2-5BDBB80DCF9C}"/>
              </a:ext>
            </a:extLst>
          </p:cNvPr>
          <p:cNvSpPr>
            <a:spLocks/>
          </p:cNvSpPr>
          <p:nvPr/>
        </p:nvSpPr>
        <p:spPr bwMode="auto">
          <a:xfrm>
            <a:off x="804308" y="2953064"/>
            <a:ext cx="3797300" cy="1976438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• • •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$15213, </a:t>
            </a:r>
            <a:r>
              <a:rPr lang="en-US" sz="18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endParaRPr lang="en-US" sz="2400" b="1" dirty="0">
              <a:solidFill>
                <a:srgbClr val="C00000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call 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• • •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CF60F-9327-49E5-B7C1-488164458859}"/>
              </a:ext>
            </a:extLst>
          </p:cNvPr>
          <p:cNvSpPr>
            <a:spLocks/>
          </p:cNvSpPr>
          <p:nvPr/>
        </p:nvSpPr>
        <p:spPr bwMode="auto">
          <a:xfrm>
            <a:off x="4811772" y="2945921"/>
            <a:ext cx="3797300" cy="1981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• • •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$18213, </a:t>
            </a:r>
            <a:r>
              <a:rPr lang="en-US" sz="18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sz="18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endParaRPr lang="en-US" sz="2400" b="1" dirty="0">
              <a:solidFill>
                <a:srgbClr val="C00000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• • •</a:t>
            </a:r>
            <a:endParaRPr lang="en-US" sz="2400" b="1" dirty="0">
              <a:solidFill>
                <a:schemeClr val="tx1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 algn="l"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</a:t>
            </a:r>
          </a:p>
        </p:txBody>
      </p:sp>
      <p:sp>
        <p:nvSpPr>
          <p:cNvPr id="8" name="标注: 线形 7">
            <a:extLst>
              <a:ext uri="{FF2B5EF4-FFF2-40B4-BE49-F238E27FC236}">
                <a16:creationId xmlns:a16="http://schemas.microsoft.com/office/drawing/2014/main" id="{A6A75225-743D-439C-9C6F-CA05A51A361D}"/>
              </a:ext>
            </a:extLst>
          </p:cNvPr>
          <p:cNvSpPr/>
          <p:nvPr/>
        </p:nvSpPr>
        <p:spPr>
          <a:xfrm>
            <a:off x="6323162" y="1354347"/>
            <a:ext cx="1630393" cy="1061049"/>
          </a:xfrm>
          <a:prstGeom prst="borderCallout1">
            <a:avLst>
              <a:gd name="adj1" fmla="val 18750"/>
              <a:gd name="adj2" fmla="val -8333"/>
              <a:gd name="adj3" fmla="val 149085"/>
              <a:gd name="adj4" fmla="val -39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寄存器作为临时存储存在问题吗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9365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7577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75780" name="Rectangle 4"/>
          <p:cNvSpPr>
            <a:spLocks noGrp="1" noChangeArrowheads="1"/>
          </p:cNvSpPr>
          <p:nvPr>
            <p:ph idx="1"/>
          </p:nvPr>
        </p:nvSpPr>
        <p:spPr>
          <a:xfrm>
            <a:off x="664531" y="755949"/>
            <a:ext cx="7886700" cy="4351338"/>
          </a:xfrm>
          <a:ln/>
        </p:spPr>
        <p:txBody>
          <a:bodyPr>
            <a:normAutofit/>
          </a:bodyPr>
          <a:lstStyle/>
          <a:p>
            <a:r>
              <a:rPr lang="zh-CN" altLang="en-US" b="0" dirty="0"/>
              <a:t>调用者保存</a:t>
            </a:r>
            <a:endParaRPr lang="en-US" b="0" dirty="0"/>
          </a:p>
          <a:p>
            <a:pPr marL="552450" lvl="1"/>
            <a:r>
              <a:rPr lang="zh-CN" altLang="en-US" b="0" dirty="0">
                <a:sym typeface="Calibri Bold Italic" charset="0"/>
              </a:rPr>
              <a:t>调用者将临时值保存在自己的栈帧中</a:t>
            </a:r>
            <a:endParaRPr lang="en-US" altLang="zh-CN" b="0" dirty="0">
              <a:sym typeface="Calibri Bold Italic" charset="0"/>
            </a:endParaRPr>
          </a:p>
          <a:p>
            <a:pPr marL="95250"/>
            <a:r>
              <a:rPr lang="zh-CN" altLang="en-US" b="0" dirty="0">
                <a:sym typeface="Calibri Bold Italic" charset="0"/>
              </a:rPr>
              <a:t>被调用者保存</a:t>
            </a:r>
            <a:endParaRPr lang="en-US" altLang="zh-CN" b="0" dirty="0">
              <a:sym typeface="Calibri Bold Italic" charset="0"/>
            </a:endParaRPr>
          </a:p>
          <a:p>
            <a:pPr marL="552450" lvl="1"/>
            <a:r>
              <a:rPr lang="zh-CN" altLang="en-US" b="0" dirty="0">
                <a:sym typeface="Calibri Bold Italic" charset="0"/>
              </a:rPr>
              <a:t>被调用者在使用前将临时值保存在自己的栈帧中，返回时进行恢复</a:t>
            </a:r>
            <a:endParaRPr lang="en-US" altLang="zh-CN" b="0" dirty="0">
              <a:sym typeface="Calibri Bold Italic" charset="0"/>
            </a:endParaRPr>
          </a:p>
          <a:p>
            <a:pPr marL="323850" lvl="1" indent="0">
              <a:buNone/>
            </a:pPr>
            <a:endParaRPr lang="en-US" dirty="0">
              <a:solidFill>
                <a:srgbClr val="980002"/>
              </a:solidFill>
              <a:latin typeface="Calibri Bold Italic" charset="0"/>
              <a:ea typeface="ヒラギノ角ゴ ProN W6" charset="0"/>
              <a:cs typeface="ヒラギノ角ゴ ProN W6" charset="0"/>
              <a:sym typeface="Calibri Bold Italic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1D887A-BF27-4A0B-AEE3-C100B0D1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2894-6779-4894-874D-89EAB44ECF76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0CE781-F721-4507-91CC-54F8D467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DBF907-01E1-46E8-AF15-AACD3D99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55BB3C57-65CC-4D6D-8B5C-DE918A5FAC3A}"/>
              </a:ext>
            </a:extLst>
          </p:cNvPr>
          <p:cNvSpPr>
            <a:spLocks/>
          </p:cNvSpPr>
          <p:nvPr/>
        </p:nvSpPr>
        <p:spPr bwMode="auto">
          <a:xfrm>
            <a:off x="6137516" y="3697163"/>
            <a:ext cx="1834667" cy="262089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5C548667-D47D-4016-B191-9C0BE30448E3}"/>
              </a:ext>
            </a:extLst>
          </p:cNvPr>
          <p:cNvSpPr>
            <a:spLocks/>
          </p:cNvSpPr>
          <p:nvPr/>
        </p:nvSpPr>
        <p:spPr bwMode="auto">
          <a:xfrm>
            <a:off x="6137516" y="5983163"/>
            <a:ext cx="1834667" cy="262089"/>
          </a:xfrm>
          <a:prstGeom prst="rect">
            <a:avLst/>
          </a:prstGeom>
          <a:solidFill>
            <a:srgbClr val="F1C7C7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7" name="AutoShape 14">
            <a:extLst>
              <a:ext uri="{FF2B5EF4-FFF2-40B4-BE49-F238E27FC236}">
                <a16:creationId xmlns:a16="http://schemas.microsoft.com/office/drawing/2014/main" id="{C0ED785B-43C4-49A5-96EB-4FAC7E427D56}"/>
              </a:ext>
            </a:extLst>
          </p:cNvPr>
          <p:cNvSpPr>
            <a:spLocks/>
          </p:cNvSpPr>
          <p:nvPr/>
        </p:nvSpPr>
        <p:spPr bwMode="auto">
          <a:xfrm>
            <a:off x="5760764" y="3778178"/>
            <a:ext cx="220160" cy="1520117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40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15">
            <a:extLst>
              <a:ext uri="{FF2B5EF4-FFF2-40B4-BE49-F238E27FC236}">
                <a16:creationId xmlns:a16="http://schemas.microsoft.com/office/drawing/2014/main" id="{0AF6D17F-3400-4467-97D7-C14A9969CC8F}"/>
              </a:ext>
            </a:extLst>
          </p:cNvPr>
          <p:cNvSpPr>
            <a:spLocks/>
          </p:cNvSpPr>
          <p:nvPr/>
        </p:nvSpPr>
        <p:spPr bwMode="auto">
          <a:xfrm>
            <a:off x="5668799" y="5581348"/>
            <a:ext cx="220160" cy="57659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39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6DFAEC5B-6D7B-415E-81F5-BAD6C5FB6E43}"/>
              </a:ext>
            </a:extLst>
          </p:cNvPr>
          <p:cNvSpPr>
            <a:spLocks/>
          </p:cNvSpPr>
          <p:nvPr/>
        </p:nvSpPr>
        <p:spPr bwMode="auto">
          <a:xfrm>
            <a:off x="4308717" y="4400414"/>
            <a:ext cx="1360082" cy="63094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r"/>
            <a:r>
              <a:rPr lang="en-US" sz="18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Callee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-saved</a:t>
            </a:r>
            <a:endParaRPr lang="en-US" dirty="0">
              <a:solidFill>
                <a:schemeClr val="tx1"/>
              </a:solidFill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Temporaries</a:t>
            </a:r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33B90E19-3845-47A6-A40D-44FBFD7DF932}"/>
              </a:ext>
            </a:extLst>
          </p:cNvPr>
          <p:cNvSpPr>
            <a:spLocks/>
          </p:cNvSpPr>
          <p:nvPr/>
        </p:nvSpPr>
        <p:spPr bwMode="auto">
          <a:xfrm>
            <a:off x="4677883" y="5645313"/>
            <a:ext cx="88058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Special</a:t>
            </a: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C0D9E3A-DA86-4606-948E-0B5A18C641BC}"/>
              </a:ext>
            </a:extLst>
          </p:cNvPr>
          <p:cNvSpPr>
            <a:spLocks/>
          </p:cNvSpPr>
          <p:nvPr/>
        </p:nvSpPr>
        <p:spPr bwMode="auto">
          <a:xfrm>
            <a:off x="6137516" y="5525963"/>
            <a:ext cx="1834667" cy="262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rbp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D525A0B-DA3E-4A05-B16C-CA2F87B97006}"/>
              </a:ext>
            </a:extLst>
          </p:cNvPr>
          <p:cNvSpPr>
            <a:spLocks/>
          </p:cNvSpPr>
          <p:nvPr/>
        </p:nvSpPr>
        <p:spPr bwMode="auto">
          <a:xfrm>
            <a:off x="6137516" y="4154363"/>
            <a:ext cx="1834667" cy="262089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5C6BB99B-16AA-4244-9D17-B8B17338BEFF}"/>
              </a:ext>
            </a:extLst>
          </p:cNvPr>
          <p:cNvSpPr>
            <a:spLocks/>
          </p:cNvSpPr>
          <p:nvPr/>
        </p:nvSpPr>
        <p:spPr bwMode="auto">
          <a:xfrm>
            <a:off x="6137516" y="4611563"/>
            <a:ext cx="1834667" cy="262089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9172C430-23DA-4BC1-916F-A19EB9E888A6}"/>
              </a:ext>
            </a:extLst>
          </p:cNvPr>
          <p:cNvSpPr>
            <a:spLocks/>
          </p:cNvSpPr>
          <p:nvPr/>
        </p:nvSpPr>
        <p:spPr bwMode="auto">
          <a:xfrm>
            <a:off x="6137516" y="5068763"/>
            <a:ext cx="1834667" cy="262089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0C654C14-52D2-4BDA-BBA8-4A0DD677D8A4}"/>
              </a:ext>
            </a:extLst>
          </p:cNvPr>
          <p:cNvSpPr>
            <a:spLocks/>
          </p:cNvSpPr>
          <p:nvPr/>
        </p:nvSpPr>
        <p:spPr bwMode="auto">
          <a:xfrm>
            <a:off x="1768716" y="3260865"/>
            <a:ext cx="1834667" cy="2620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2F47806F-94B2-43D6-83E3-AA331107DF0A}"/>
              </a:ext>
            </a:extLst>
          </p:cNvPr>
          <p:cNvSpPr>
            <a:spLocks/>
          </p:cNvSpPr>
          <p:nvPr/>
        </p:nvSpPr>
        <p:spPr bwMode="auto">
          <a:xfrm>
            <a:off x="1768716" y="4632465"/>
            <a:ext cx="1834667" cy="262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rdx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10FF1D4B-FF80-4AE6-A1ED-04D8B7ED8D11}"/>
              </a:ext>
            </a:extLst>
          </p:cNvPr>
          <p:cNvSpPr>
            <a:spLocks/>
          </p:cNvSpPr>
          <p:nvPr/>
        </p:nvSpPr>
        <p:spPr bwMode="auto">
          <a:xfrm>
            <a:off x="1768716" y="5089665"/>
            <a:ext cx="1834667" cy="262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rcx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39" name="AutoShape 13">
            <a:extLst>
              <a:ext uri="{FF2B5EF4-FFF2-40B4-BE49-F238E27FC236}">
                <a16:creationId xmlns:a16="http://schemas.microsoft.com/office/drawing/2014/main" id="{017E8687-8B27-45B1-A311-0239E67D3EC0}"/>
              </a:ext>
            </a:extLst>
          </p:cNvPr>
          <p:cNvSpPr>
            <a:spLocks/>
          </p:cNvSpPr>
          <p:nvPr/>
        </p:nvSpPr>
        <p:spPr bwMode="auto">
          <a:xfrm>
            <a:off x="1423332" y="3905061"/>
            <a:ext cx="315078" cy="2185188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40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62B6BC40-3C90-416A-9C13-6C48A3941AEE}"/>
              </a:ext>
            </a:extLst>
          </p:cNvPr>
          <p:cNvSpPr>
            <a:spLocks/>
          </p:cNvSpPr>
          <p:nvPr/>
        </p:nvSpPr>
        <p:spPr bwMode="auto">
          <a:xfrm>
            <a:off x="140285" y="3225791"/>
            <a:ext cx="136008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Return value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B947EE06-8271-42BC-88F3-FDD643769824}"/>
              </a:ext>
            </a:extLst>
          </p:cNvPr>
          <p:cNvSpPr>
            <a:spLocks/>
          </p:cNvSpPr>
          <p:nvPr/>
        </p:nvSpPr>
        <p:spPr bwMode="auto">
          <a:xfrm>
            <a:off x="1768716" y="5546865"/>
            <a:ext cx="1834667" cy="262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%r8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6E0451D8-3ADC-44D9-B3DB-044F019B3DCB}"/>
              </a:ext>
            </a:extLst>
          </p:cNvPr>
          <p:cNvSpPr>
            <a:spLocks/>
          </p:cNvSpPr>
          <p:nvPr/>
        </p:nvSpPr>
        <p:spPr bwMode="auto">
          <a:xfrm>
            <a:off x="1768716" y="6004065"/>
            <a:ext cx="1834667" cy="262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%r9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32E16A20-CAB2-4A2C-8E11-A0E9B0AC2B4A}"/>
              </a:ext>
            </a:extLst>
          </p:cNvPr>
          <p:cNvSpPr>
            <a:spLocks/>
          </p:cNvSpPr>
          <p:nvPr/>
        </p:nvSpPr>
        <p:spPr bwMode="auto">
          <a:xfrm>
            <a:off x="1768716" y="3718065"/>
            <a:ext cx="1834667" cy="262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rdi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D651E03A-4770-4B52-8788-2EA6DA806476}"/>
              </a:ext>
            </a:extLst>
          </p:cNvPr>
          <p:cNvSpPr>
            <a:spLocks/>
          </p:cNvSpPr>
          <p:nvPr/>
        </p:nvSpPr>
        <p:spPr bwMode="auto">
          <a:xfrm>
            <a:off x="1768716" y="4175265"/>
            <a:ext cx="1834667" cy="2620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rsi</a:t>
            </a:r>
            <a:endParaRPr lang="en-US" sz="24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C2C421C1-2D87-49C6-ACE8-A8647CA8A4EE}"/>
              </a:ext>
            </a:extLst>
          </p:cNvPr>
          <p:cNvSpPr>
            <a:spLocks/>
          </p:cNvSpPr>
          <p:nvPr/>
        </p:nvSpPr>
        <p:spPr bwMode="auto">
          <a:xfrm>
            <a:off x="127833" y="4805442"/>
            <a:ext cx="118032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Arguments</a:t>
            </a:r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21B8A0CF-AD77-4C80-AB60-83768D26BF0E}"/>
              </a:ext>
            </a:extLst>
          </p:cNvPr>
          <p:cNvSpPr>
            <a:spLocks/>
          </p:cNvSpPr>
          <p:nvPr/>
        </p:nvSpPr>
        <p:spPr bwMode="auto">
          <a:xfrm>
            <a:off x="6150931" y="2803584"/>
            <a:ext cx="1834667" cy="262089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id="{40918EFA-7E48-4721-81E3-D9C4664166AD}"/>
              </a:ext>
            </a:extLst>
          </p:cNvPr>
          <p:cNvSpPr>
            <a:spLocks/>
          </p:cNvSpPr>
          <p:nvPr/>
        </p:nvSpPr>
        <p:spPr bwMode="auto">
          <a:xfrm>
            <a:off x="6150931" y="3260784"/>
            <a:ext cx="1834667" cy="262089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65D0F8D5-AD29-4CF9-94D6-78C7D66DDBDF}"/>
              </a:ext>
            </a:extLst>
          </p:cNvPr>
          <p:cNvSpPr>
            <a:spLocks/>
          </p:cNvSpPr>
          <p:nvPr/>
        </p:nvSpPr>
        <p:spPr bwMode="auto">
          <a:xfrm>
            <a:off x="4333648" y="3046350"/>
            <a:ext cx="1360083" cy="63094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Caller-saved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temporaries</a:t>
            </a:r>
          </a:p>
        </p:txBody>
      </p:sp>
      <p:sp>
        <p:nvSpPr>
          <p:cNvPr id="53" name="AutoShape 13">
            <a:extLst>
              <a:ext uri="{FF2B5EF4-FFF2-40B4-BE49-F238E27FC236}">
                <a16:creationId xmlns:a16="http://schemas.microsoft.com/office/drawing/2014/main" id="{3B834B23-C5E1-4456-A013-09B0D2C1D31E}"/>
              </a:ext>
            </a:extLst>
          </p:cNvPr>
          <p:cNvSpPr>
            <a:spLocks/>
          </p:cNvSpPr>
          <p:nvPr/>
        </p:nvSpPr>
        <p:spPr bwMode="auto">
          <a:xfrm>
            <a:off x="5693731" y="2946278"/>
            <a:ext cx="220160" cy="576595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40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F307EA-1271-439D-A29B-740288F40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、递归过程</a:t>
            </a:r>
            <a:endParaRPr lang="en-US" altLang="zh-CN" dirty="0"/>
          </a:p>
          <a:p>
            <a:r>
              <a:rPr lang="zh-CN" altLang="en-US" dirty="0"/>
              <a:t>递归调用一个函数本身与调用其他陋数是一样的，每次函数调用都有它自己私有的状态信息，栈分配与释放的规则与函数调用返回的顺序也是匹配的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B72088-16D9-489B-9A08-870F32B0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BD45-60EA-4600-9C58-96EC155EE860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BBF17E-438A-4464-B3F7-358A8728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CEE017-FA87-42E9-95B1-9A7C6F01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C245D443-0CC6-4B22-8496-4A70937A9CC5}"/>
              </a:ext>
            </a:extLst>
          </p:cNvPr>
          <p:cNvSpPr>
            <a:spLocks/>
          </p:cNvSpPr>
          <p:nvPr/>
        </p:nvSpPr>
        <p:spPr bwMode="auto">
          <a:xfrm>
            <a:off x="421541" y="3585280"/>
            <a:ext cx="4953000" cy="2245743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/* Recursive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popcount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if (x == 0)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else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(x &amp; 1) 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   +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8BC4C3F-B221-42FC-93D2-AEB1A0B1DB9B}"/>
              </a:ext>
            </a:extLst>
          </p:cNvPr>
          <p:cNvSpPr>
            <a:spLocks/>
          </p:cNvSpPr>
          <p:nvPr/>
        </p:nvSpPr>
        <p:spPr bwMode="auto">
          <a:xfrm>
            <a:off x="5696594" y="2900198"/>
            <a:ext cx="3447406" cy="3615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$0,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testq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je      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pushq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shrq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altLang="zh-CN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.L6: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rep; ret</a:t>
            </a:r>
          </a:p>
        </p:txBody>
      </p:sp>
    </p:spTree>
    <p:extLst>
      <p:ext uri="{BB962C8B-B14F-4D97-AF65-F5344CB8AC3E}">
        <p14:creationId xmlns:p14="http://schemas.microsoft.com/office/powerpoint/2010/main" val="4767244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40DEBC1D-D2E3-4981-9BF2-CE95B956D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中断递归的情况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916C7C-6FAC-419A-A512-CAD7C227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FA0B-00D6-468A-8851-D26DF3F71C1F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DB52E9-5980-438A-871F-05D462EB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99E309-3C71-4BAA-9376-6E09B84C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95</a:t>
            </a:fld>
            <a:endParaRPr lang="zh-CN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374710F-8B17-49D0-AFEB-943DDBF291E3}"/>
              </a:ext>
            </a:extLst>
          </p:cNvPr>
          <p:cNvSpPr>
            <a:spLocks/>
          </p:cNvSpPr>
          <p:nvPr/>
        </p:nvSpPr>
        <p:spPr bwMode="auto">
          <a:xfrm>
            <a:off x="262746" y="1598612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/* Recursive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popcount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if (x == 0)</a:t>
            </a:r>
          </a:p>
          <a:p>
            <a:pPr algn="l"/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else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(x &amp; 1) 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   +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A785E49E-65F7-43DB-A3F6-B9DA2D189B93}"/>
              </a:ext>
            </a:extLst>
          </p:cNvPr>
          <p:cNvSpPr>
            <a:spLocks/>
          </p:cNvSpPr>
          <p:nvPr/>
        </p:nvSpPr>
        <p:spPr bwMode="auto">
          <a:xfrm>
            <a:off x="5562600" y="1468074"/>
            <a:ext cx="3581400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$0,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testq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je      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pushq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shrq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.L6: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rep; ret</a:t>
            </a:r>
          </a:p>
        </p:txBody>
      </p:sp>
      <p:graphicFrame>
        <p:nvGraphicFramePr>
          <p:cNvPr id="10" name="Table 19">
            <a:extLst>
              <a:ext uri="{FF2B5EF4-FFF2-40B4-BE49-F238E27FC236}">
                <a16:creationId xmlns:a16="http://schemas.microsoft.com/office/drawing/2014/main" id="{72AE9D93-0D24-401B-802D-D12BB659B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566538"/>
              </p:ext>
            </p:extLst>
          </p:nvPr>
        </p:nvGraphicFramePr>
        <p:xfrm>
          <a:off x="262746" y="4605067"/>
          <a:ext cx="518160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+mn-lt"/>
                          <a:cs typeface="Courier New"/>
                        </a:rPr>
                        <a:t>Argument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+mn-lt"/>
                          <a:cs typeface="Courier New"/>
                        </a:rPr>
                        <a:t>Return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+mn-lt"/>
                          <a:cs typeface="Courier New"/>
                        </a:rPr>
                        <a:t>Return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1355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0BD091E2-BC31-4CC7-ABA5-B288E357F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保存寄存器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1A6EE7-9905-44AF-9E4C-9B685E46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2F31-547D-4218-8A0E-65C902D4A5B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CFB4E5-471E-4CA6-B06C-C03DC6F6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59A10F-4A86-47A0-9B5C-6EF3A270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CF86660-AA1E-477F-83E0-7F35A829B130}"/>
              </a:ext>
            </a:extLst>
          </p:cNvPr>
          <p:cNvSpPr>
            <a:spLocks/>
          </p:cNvSpPr>
          <p:nvPr/>
        </p:nvSpPr>
        <p:spPr bwMode="auto">
          <a:xfrm>
            <a:off x="297611" y="1631951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/* Recursive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popcount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if (x == 0)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else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(x &amp; 1) 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   +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56ECF6B3-332E-4674-8724-B288349CEECF}"/>
              </a:ext>
            </a:extLst>
          </p:cNvPr>
          <p:cNvSpPr>
            <a:spLocks/>
          </p:cNvSpPr>
          <p:nvPr/>
        </p:nvSpPr>
        <p:spPr bwMode="auto">
          <a:xfrm>
            <a:off x="5555411" y="641351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$0,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testq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je      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pushq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shrq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.L6: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rep; ret</a:t>
            </a:r>
          </a:p>
        </p:txBody>
      </p:sp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C46C80B1-C84E-48AA-8BDE-1F093AB49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54444"/>
              </p:ext>
            </p:extLst>
          </p:nvPr>
        </p:nvGraphicFramePr>
        <p:xfrm>
          <a:off x="297611" y="4375151"/>
          <a:ext cx="5181601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i="0" dirty="0">
                          <a:latin typeface="+mn-lt"/>
                          <a:cs typeface="Courier New"/>
                        </a:rPr>
                        <a:t>参数</a:t>
                      </a:r>
                      <a:endParaRPr lang="en-US" b="0" i="0" dirty="0"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Line 10">
            <a:extLst>
              <a:ext uri="{FF2B5EF4-FFF2-40B4-BE49-F238E27FC236}">
                <a16:creationId xmlns:a16="http://schemas.microsoft.com/office/drawing/2014/main" id="{088BE1F2-28D7-4623-BFF1-5CDA2CC585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55611" y="6203951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931EE5CC-B9B8-46B4-8A3B-2FA15A72503C}"/>
              </a:ext>
            </a:extLst>
          </p:cNvPr>
          <p:cNvSpPr>
            <a:spLocks/>
          </p:cNvSpPr>
          <p:nvPr/>
        </p:nvSpPr>
        <p:spPr bwMode="auto">
          <a:xfrm>
            <a:off x="7662024" y="5975351"/>
            <a:ext cx="654025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1800" dirty="0" err="1">
                <a:solidFill>
                  <a:schemeClr val="tx1"/>
                </a:solidFill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1800" dirty="0">
              <a:solidFill>
                <a:schemeClr val="tx1"/>
              </a:solidFill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F49A0979-AA59-46B1-A267-AFDDC6B132BE}"/>
              </a:ext>
            </a:extLst>
          </p:cNvPr>
          <p:cNvSpPr>
            <a:spLocks/>
          </p:cNvSpPr>
          <p:nvPr/>
        </p:nvSpPr>
        <p:spPr bwMode="auto">
          <a:xfrm>
            <a:off x="5860211" y="4679951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54FE236-B729-4A97-8E57-E4DA8E79A21B}"/>
              </a:ext>
            </a:extLst>
          </p:cNvPr>
          <p:cNvSpPr>
            <a:spLocks/>
          </p:cNvSpPr>
          <p:nvPr/>
        </p:nvSpPr>
        <p:spPr bwMode="auto">
          <a:xfrm>
            <a:off x="5860211" y="5594351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 err="1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9DF46E14-4014-4666-9DD5-427B7F72A39F}"/>
              </a:ext>
            </a:extLst>
          </p:cNvPr>
          <p:cNvSpPr>
            <a:spLocks/>
          </p:cNvSpPr>
          <p:nvPr/>
        </p:nvSpPr>
        <p:spPr bwMode="auto">
          <a:xfrm>
            <a:off x="5860211" y="5975351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sz="18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sz="1800" b="1" dirty="0">
                <a:solidFill>
                  <a:schemeClr val="tx1"/>
                </a:solidFill>
                <a:latin typeface="Courier New"/>
                <a:ea typeface="Calibri Bold" charset="0"/>
                <a:cs typeface="Courier New"/>
                <a:sym typeface="Calibri Bold" charset="0"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latin typeface="Courier New"/>
                <a:ea typeface="Calibri Bold" charset="0"/>
                <a:cs typeface="Courier New"/>
                <a:sym typeface="Calibri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/>
              <a:ea typeface="Calibri Bold" charset="0"/>
              <a:cs typeface="Courier New"/>
              <a:sym typeface="Calibri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499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9E2E24B-F0BC-4621-8279-6C5B325A8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递归调用之前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441463-1416-4D0E-9332-3FD089CB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2F31-547D-4218-8A0E-65C902D4A5B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6FD1EA-DD3C-4D64-8AD5-4F457236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31B8B3-7614-43E0-96FC-2D7D446B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60C42AE-F18A-4F7E-B645-78F164CF21CD}"/>
              </a:ext>
            </a:extLst>
          </p:cNvPr>
          <p:cNvSpPr>
            <a:spLocks/>
          </p:cNvSpPr>
          <p:nvPr/>
        </p:nvSpPr>
        <p:spPr bwMode="auto">
          <a:xfrm>
            <a:off x="280359" y="1596006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/* Recursive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popcount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if (x == 0)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else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(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x &amp; 1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 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   +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x &gt;&gt; 1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6E9A9787-DA09-4C8A-9636-238E7365713B}"/>
              </a:ext>
            </a:extLst>
          </p:cNvPr>
          <p:cNvSpPr>
            <a:spLocks/>
          </p:cNvSpPr>
          <p:nvPr/>
        </p:nvSpPr>
        <p:spPr bwMode="auto">
          <a:xfrm>
            <a:off x="5538159" y="967596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$0,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testq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je      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pushq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andl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ebx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shrq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.L6: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rep; ret</a:t>
            </a:r>
          </a:p>
        </p:txBody>
      </p:sp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E42D2721-2D3F-4F49-AF1F-5E657294A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889"/>
              </p:ext>
            </p:extLst>
          </p:nvPr>
        </p:nvGraphicFramePr>
        <p:xfrm>
          <a:off x="280359" y="4396596"/>
          <a:ext cx="518160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x &gt;&gt;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i="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递归调用参数</a:t>
                      </a:r>
                      <a:endParaRPr lang="en-US" b="1" i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rbx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x &amp; 1</a:t>
                      </a:r>
                      <a:endParaRPr lang="en-US" b="0" i="0" dirty="0">
                        <a:latin typeface="+mn-lt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+mn-lt"/>
                          <a:cs typeface="Courier New"/>
                        </a:rPr>
                        <a:t>Callee</a:t>
                      </a:r>
                      <a:r>
                        <a:rPr lang="en-US" b="0" i="0" dirty="0">
                          <a:latin typeface="+mn-lt"/>
                          <a:cs typeface="Courier New"/>
                        </a:rPr>
                        <a:t>-saved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351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1B9D4B9-6F8F-4B2C-A578-83F4D947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递归调用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C11D34-F0A1-4C7B-A1BB-71B327F0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2F31-547D-4218-8A0E-65C902D4A5B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795B37-61AD-4627-B2EC-EE4065C1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0F7388-B5E4-4623-900F-FF985F18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1C6B1DE-713C-4BE9-97EE-E58D6BCF07BD}"/>
              </a:ext>
            </a:extLst>
          </p:cNvPr>
          <p:cNvSpPr>
            <a:spLocks/>
          </p:cNvSpPr>
          <p:nvPr/>
        </p:nvSpPr>
        <p:spPr bwMode="auto">
          <a:xfrm>
            <a:off x="280359" y="1556655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/* Recursive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popcount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if (x == 0)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else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(x &amp; 1) 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   +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x &gt;&gt; 1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63553C49-AE97-42EE-B48C-1A5C0BC0F87D}"/>
              </a:ext>
            </a:extLst>
          </p:cNvPr>
          <p:cNvSpPr>
            <a:spLocks/>
          </p:cNvSpPr>
          <p:nvPr/>
        </p:nvSpPr>
        <p:spPr bwMode="auto">
          <a:xfrm>
            <a:off x="5538159" y="967596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$0,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testq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je      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pushq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andl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ebx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shrq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call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.L6: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rep; ret</a:t>
            </a:r>
          </a:p>
        </p:txBody>
      </p:sp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457D0F89-7224-48D5-883B-B82665268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286424"/>
              </p:ext>
            </p:extLst>
          </p:nvPr>
        </p:nvGraphicFramePr>
        <p:xfrm>
          <a:off x="280359" y="4396596"/>
          <a:ext cx="518160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rbx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x &amp; 1</a:t>
                      </a:r>
                      <a:endParaRPr lang="en-US" b="0" i="0" dirty="0">
                        <a:latin typeface="+mn-lt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+mn-lt"/>
                          <a:cs typeface="Courier New"/>
                        </a:rPr>
                        <a:t>Callee</a:t>
                      </a:r>
                      <a:r>
                        <a:rPr lang="en-US" b="0" i="0" dirty="0">
                          <a:latin typeface="+mn-lt"/>
                          <a:cs typeface="Courier New"/>
                        </a:rPr>
                        <a:t>-saved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递归调用的返回值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467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9186A7E-1614-47C2-9166-A9E87E28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递归结束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1C3E36-9FA2-4AB7-93E4-BDCD3791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2F31-547D-4218-8A0E-65C902D4A5B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67091C-3655-4FFF-87F8-087EF10B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A5AA09-5C57-4368-8C60-B9DAD0F9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F31E5B5-6C5B-4317-B5E6-9AF5EC7495C0}"/>
              </a:ext>
            </a:extLst>
          </p:cNvPr>
          <p:cNvSpPr>
            <a:spLocks/>
          </p:cNvSpPr>
          <p:nvPr/>
        </p:nvSpPr>
        <p:spPr bwMode="auto">
          <a:xfrm>
            <a:off x="288985" y="1631831"/>
            <a:ext cx="4953000" cy="2362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/* Recursive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popcount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*/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(unsigned long x) {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if (x == 0)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0;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else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return (x &amp; 1) 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    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+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(x &gt;&gt; 1);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D31B4772-B17A-47E7-AF96-7D2F70EAB90B}"/>
              </a:ext>
            </a:extLst>
          </p:cNvPr>
          <p:cNvSpPr>
            <a:spLocks/>
          </p:cNvSpPr>
          <p:nvPr/>
        </p:nvSpPr>
        <p:spPr bwMode="auto">
          <a:xfrm>
            <a:off x="5546785" y="881333"/>
            <a:ext cx="3447406" cy="403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$0,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testq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je      .L6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pushq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andl</a:t>
            </a: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ebx</a:t>
            </a:r>
            <a:endParaRPr lang="en-US" sz="1800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shrq</a:t>
            </a:r>
            <a:r>
              <a:rPr lang="en-US" altLang="zh-CN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$1, %</a:t>
            </a:r>
            <a:r>
              <a:rPr lang="en-US" altLang="zh-CN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altLang="zh-CN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pcount_r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popq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.L6:</a:t>
            </a:r>
          </a:p>
          <a:p>
            <a:pPr algn="l">
              <a:tabLst>
                <a:tab pos="520700" algn="l"/>
                <a:tab pos="5207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520700" algn="l"/>
                <a:tab pos="1079500" algn="l"/>
                <a:tab pos="1371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rep; ret</a:t>
            </a:r>
          </a:p>
        </p:txBody>
      </p:sp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C02C305F-569D-4D2F-80DF-1231AEFF5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378238"/>
              </p:ext>
            </p:extLst>
          </p:nvPr>
        </p:nvGraphicFramePr>
        <p:xfrm>
          <a:off x="288985" y="4310333"/>
          <a:ext cx="5181601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rbx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x &amp; 1</a:t>
                      </a:r>
                      <a:endParaRPr lang="en-US" b="0" i="0" dirty="0">
                        <a:latin typeface="+mn-lt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+mn-lt"/>
                          <a:cs typeface="Courier New"/>
                        </a:rPr>
                        <a:t>Callee</a:t>
                      </a:r>
                      <a:r>
                        <a:rPr lang="en-US" b="0" i="0" dirty="0">
                          <a:latin typeface="+mn-lt"/>
                          <a:cs typeface="Courier New"/>
                        </a:rPr>
                        <a:t>-saved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i="0" dirty="0">
                          <a:latin typeface="楷体" panose="02010609060101010101" pitchFamily="49" charset="-122"/>
                          <a:ea typeface="楷体" panose="02010609060101010101" pitchFamily="49" charset="-122"/>
                          <a:cs typeface="Courier New"/>
                        </a:rPr>
                        <a:t>返回值</a:t>
                      </a:r>
                      <a:endParaRPr lang="en-US" b="1" i="0" dirty="0">
                        <a:latin typeface="楷体" panose="02010609060101010101" pitchFamily="49" charset="-122"/>
                        <a:ea typeface="楷体" panose="02010609060101010101" pitchFamily="49" charset="-122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94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7949</TotalTime>
  <Words>9012</Words>
  <Application>Microsoft Office PowerPoint</Application>
  <PresentationFormat>全屏显示(4:3)</PresentationFormat>
  <Paragraphs>2232</Paragraphs>
  <Slides>128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128</vt:i4>
      </vt:variant>
    </vt:vector>
  </HeadingPairs>
  <TitlesOfParts>
    <vt:vector size="149" baseType="lpstr">
      <vt:lpstr>Courier</vt:lpstr>
      <vt:lpstr>Gill Sans</vt:lpstr>
      <vt:lpstr>等线</vt:lpstr>
      <vt:lpstr>等线 Light</vt:lpstr>
      <vt:lpstr>黑体</vt:lpstr>
      <vt:lpstr>楷体</vt:lpstr>
      <vt:lpstr>隶书</vt:lpstr>
      <vt:lpstr>宋体</vt:lpstr>
      <vt:lpstr>Arial</vt:lpstr>
      <vt:lpstr>Arial Narrow Bold</vt:lpstr>
      <vt:lpstr>Calibri</vt:lpstr>
      <vt:lpstr>Calibri Bold</vt:lpstr>
      <vt:lpstr>Calibri Bold Italic</vt:lpstr>
      <vt:lpstr>Calibri Light</vt:lpstr>
      <vt:lpstr>Courier New</vt:lpstr>
      <vt:lpstr>Courier New Bold</vt:lpstr>
      <vt:lpstr>Courier New Bold Italic</vt:lpstr>
      <vt:lpstr>Wingdings</vt:lpstr>
      <vt:lpstr>Wingdings 2</vt:lpstr>
      <vt:lpstr>Office 主题​​</vt:lpstr>
      <vt:lpstr>自定义设计方案</vt:lpstr>
      <vt:lpstr>软件设计与体系结构</vt:lpstr>
      <vt:lpstr>第三章     程序的机器级表示</vt:lpstr>
      <vt:lpstr>内容提要</vt:lpstr>
      <vt:lpstr>一、intel处理器的发展历史</vt:lpstr>
      <vt:lpstr>PowerPoint 演示文稿</vt:lpstr>
      <vt:lpstr>PowerPoint 演示文稿</vt:lpstr>
      <vt:lpstr>二、程序编码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三、指令与寻址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四、算术逻辑类运算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五、控制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六、过程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七、数组的分配和访问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八、结构体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九、缓冲区溢出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软件设计与体系结构</dc:title>
  <dc:creator>xie qianru</dc:creator>
  <cp:lastModifiedBy>Maxbao</cp:lastModifiedBy>
  <cp:revision>70</cp:revision>
  <dcterms:created xsi:type="dcterms:W3CDTF">2021-08-30T09:51:37Z</dcterms:created>
  <dcterms:modified xsi:type="dcterms:W3CDTF">2023-12-28T09:30:26Z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2023-11-05T16:57:44Z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767d9d23-86e1-443f-b911-b06abf3f921b</vt:lpwstr>
  </property>
  <property fmtid="{D5CDD505-2E9C-101B-9397-08002B2CF9AE}" pid="7" name="MSIP_Label_defa4170-0d19-0005-0004-bc88714345d2_ActionId">
    <vt:lpwstr>ace2e20c-b2ea-44c8-abcd-203aeaf1236f</vt:lpwstr>
  </property>
  <property fmtid="{D5CDD505-2E9C-101B-9397-08002B2CF9AE}" pid="8" name="MSIP_Label_defa4170-0d19-0005-0004-bc88714345d2_ContentBits">
    <vt:lpwstr>0</vt:lpwstr>
  </property>
</Properties>
</file>